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3"/>
  </p:sldMasterIdLst>
  <p:notesMasterIdLst>
    <p:notesMasterId r:id="rId5"/>
  </p:notesMasterIdLst>
  <p:handoutMasterIdLst>
    <p:handoutMasterId r:id="rId86"/>
  </p:handoutMasterIdLst>
  <p:sldIdLst>
    <p:sldId id="325" r:id="rId4"/>
    <p:sldId id="569" r:id="rId6"/>
    <p:sldId id="264" r:id="rId7"/>
    <p:sldId id="328" r:id="rId8"/>
    <p:sldId id="327" r:id="rId9"/>
    <p:sldId id="309" r:id="rId10"/>
    <p:sldId id="259" r:id="rId11"/>
    <p:sldId id="539" r:id="rId12"/>
    <p:sldId id="348" r:id="rId13"/>
    <p:sldId id="570" r:id="rId14"/>
    <p:sldId id="571" r:id="rId15"/>
    <p:sldId id="572" r:id="rId16"/>
    <p:sldId id="994" r:id="rId17"/>
    <p:sldId id="800" r:id="rId18"/>
    <p:sldId id="995" r:id="rId19"/>
    <p:sldId id="996" r:id="rId20"/>
    <p:sldId id="997" r:id="rId21"/>
    <p:sldId id="998" r:id="rId22"/>
    <p:sldId id="999" r:id="rId23"/>
    <p:sldId id="1000" r:id="rId24"/>
    <p:sldId id="1001" r:id="rId25"/>
    <p:sldId id="943" r:id="rId26"/>
    <p:sldId id="1052" r:id="rId27"/>
    <p:sldId id="1053" r:id="rId28"/>
    <p:sldId id="1054" r:id="rId29"/>
    <p:sldId id="1055" r:id="rId30"/>
    <p:sldId id="1056" r:id="rId31"/>
    <p:sldId id="1057" r:id="rId32"/>
    <p:sldId id="1058" r:id="rId33"/>
    <p:sldId id="1051" r:id="rId34"/>
    <p:sldId id="1059" r:id="rId35"/>
    <p:sldId id="1060" r:id="rId36"/>
    <p:sldId id="1061" r:id="rId37"/>
    <p:sldId id="1063" r:id="rId38"/>
    <p:sldId id="1064" r:id="rId39"/>
    <p:sldId id="1062" r:id="rId40"/>
    <p:sldId id="1065" r:id="rId41"/>
    <p:sldId id="1067" r:id="rId42"/>
    <p:sldId id="1109" r:id="rId43"/>
    <p:sldId id="1068" r:id="rId44"/>
    <p:sldId id="1069" r:id="rId45"/>
    <p:sldId id="1070" r:id="rId46"/>
    <p:sldId id="1071" r:id="rId47"/>
    <p:sldId id="1072" r:id="rId48"/>
    <p:sldId id="1073" r:id="rId49"/>
    <p:sldId id="1074" r:id="rId50"/>
    <p:sldId id="1076" r:id="rId51"/>
    <p:sldId id="1077" r:id="rId52"/>
    <p:sldId id="1079" r:id="rId53"/>
    <p:sldId id="1080" r:id="rId54"/>
    <p:sldId id="1081" r:id="rId55"/>
    <p:sldId id="1082" r:id="rId56"/>
    <p:sldId id="1083" r:id="rId57"/>
    <p:sldId id="1084" r:id="rId58"/>
    <p:sldId id="1085" r:id="rId59"/>
    <p:sldId id="1086" r:id="rId60"/>
    <p:sldId id="1110" r:id="rId61"/>
    <p:sldId id="1087" r:id="rId62"/>
    <p:sldId id="1088" r:id="rId63"/>
    <p:sldId id="1089" r:id="rId64"/>
    <p:sldId id="1090" r:id="rId65"/>
    <p:sldId id="1091" r:id="rId66"/>
    <p:sldId id="1092" r:id="rId67"/>
    <p:sldId id="1093" r:id="rId68"/>
    <p:sldId id="1094" r:id="rId69"/>
    <p:sldId id="1095" r:id="rId70"/>
    <p:sldId id="1096" r:id="rId71"/>
    <p:sldId id="1097" r:id="rId72"/>
    <p:sldId id="1098" r:id="rId73"/>
    <p:sldId id="1099" r:id="rId74"/>
    <p:sldId id="1100" r:id="rId75"/>
    <p:sldId id="1101" r:id="rId76"/>
    <p:sldId id="1102" r:id="rId77"/>
    <p:sldId id="1103" r:id="rId78"/>
    <p:sldId id="1104" r:id="rId79"/>
    <p:sldId id="1105" r:id="rId80"/>
    <p:sldId id="1106" r:id="rId81"/>
    <p:sldId id="1107" r:id="rId82"/>
    <p:sldId id="1108" r:id="rId83"/>
    <p:sldId id="1111" r:id="rId84"/>
    <p:sldId id="338" r:id="rId85"/>
  </p:sldIdLst>
  <p:sldSz cx="12190095" cy="6859270"/>
  <p:notesSz cx="6858000" cy="9144000"/>
  <p:custDataLst>
    <p:tags r:id="rId90"/>
  </p:custDataLst>
  <p:defaultTex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3" userDrawn="1">
          <p15:clr>
            <a:srgbClr val="A4A3A4"/>
          </p15:clr>
        </p15:guide>
        <p15:guide id="2" pos="256" userDrawn="1">
          <p15:clr>
            <a:srgbClr val="A4A3A4"/>
          </p15:clr>
        </p15:guide>
        <p15:guide id="3" pos="65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9B2"/>
    <a:srgbClr val="595959"/>
    <a:srgbClr val="FAFAFA"/>
    <a:srgbClr val="F2F2F2"/>
    <a:srgbClr val="006BBC"/>
    <a:srgbClr val="0075CC"/>
    <a:srgbClr val="008DF6"/>
    <a:srgbClr val="005DA2"/>
    <a:srgbClr val="F5F5F5"/>
    <a:srgbClr val="3992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71" autoAdjust="0"/>
    <p:restoredTop sz="94660" autoAdjust="0"/>
  </p:normalViewPr>
  <p:slideViewPr>
    <p:cSldViewPr showGuides="1">
      <p:cViewPr varScale="1">
        <p:scale>
          <a:sx n="90" d="100"/>
          <a:sy n="90" d="100"/>
        </p:scale>
        <p:origin x="243" y="38"/>
      </p:cViewPr>
      <p:guideLst>
        <p:guide orient="horz" pos="2123"/>
        <p:guide pos="256"/>
        <p:guide pos="6561"/>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6" d="100"/>
          <a:sy n="86" d="100"/>
        </p:scale>
        <p:origin x="-3810" y="-90"/>
      </p:cViewPr>
      <p:guideLst>
        <p:guide orient="horz" pos="2830"/>
        <p:guide pos="2210"/>
      </p:guideLst>
    </p:cSldViewPr>
  </p:notesViewPr>
  <p:gridSpacing cx="72008" cy="72008"/>
</p:viewPr>
</file>

<file path=ppt/_rels/presentation.xml.rels><?xml version="1.0" encoding="UTF-8" standalone="yes"?>
<Relationships xmlns="http://schemas.openxmlformats.org/package/2006/relationships"><Relationship Id="rId90" Type="http://schemas.openxmlformats.org/officeDocument/2006/relationships/tags" Target="tags/tag37.xml"/><Relationship Id="rId9" Type="http://schemas.openxmlformats.org/officeDocument/2006/relationships/slide" Target="slides/slide5.xml"/><Relationship Id="rId89" Type="http://schemas.openxmlformats.org/officeDocument/2006/relationships/tableStyles" Target="tableStyles.xml"/><Relationship Id="rId88" Type="http://schemas.openxmlformats.org/officeDocument/2006/relationships/viewProps" Target="viewProps.xml"/><Relationship Id="rId87" Type="http://schemas.openxmlformats.org/officeDocument/2006/relationships/presProps" Target="presProps.xml"/><Relationship Id="rId86" Type="http://schemas.openxmlformats.org/officeDocument/2006/relationships/handoutMaster" Target="handoutMasters/handoutMaster1.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9200" rtl="0" eaLnBrk="1" latinLnBrk="0" hangingPunct="1">
      <a:defRPr sz="1600" kern="1200">
        <a:solidFill>
          <a:schemeClr val="tx1"/>
        </a:solidFill>
        <a:latin typeface="+mn-lt"/>
        <a:ea typeface="+mn-ea"/>
        <a:cs typeface="+mn-cs"/>
      </a:defRPr>
    </a:lvl1pPr>
    <a:lvl2pPr marL="609600" algn="l" defTabSz="1219200" rtl="0" eaLnBrk="1" latinLnBrk="0" hangingPunct="1">
      <a:defRPr sz="1600" kern="1200">
        <a:solidFill>
          <a:schemeClr val="tx1"/>
        </a:solidFill>
        <a:latin typeface="+mn-lt"/>
        <a:ea typeface="+mn-ea"/>
        <a:cs typeface="+mn-cs"/>
      </a:defRPr>
    </a:lvl2pPr>
    <a:lvl3pPr marL="1219200" algn="l" defTabSz="1219200" rtl="0" eaLnBrk="1" latinLnBrk="0" hangingPunct="1">
      <a:defRPr sz="1600" kern="1200">
        <a:solidFill>
          <a:schemeClr val="tx1"/>
        </a:solidFill>
        <a:latin typeface="+mn-lt"/>
        <a:ea typeface="+mn-ea"/>
        <a:cs typeface="+mn-cs"/>
      </a:defRPr>
    </a:lvl3pPr>
    <a:lvl4pPr marL="1828800" algn="l" defTabSz="1219200" rtl="0" eaLnBrk="1" latinLnBrk="0" hangingPunct="1">
      <a:defRPr sz="1600" kern="1200">
        <a:solidFill>
          <a:schemeClr val="tx1"/>
        </a:solidFill>
        <a:latin typeface="+mn-lt"/>
        <a:ea typeface="+mn-ea"/>
        <a:cs typeface="+mn-cs"/>
      </a:defRPr>
    </a:lvl4pPr>
    <a:lvl5pPr marL="2438400" algn="l" defTabSz="1219200" rtl="0" eaLnBrk="1" latinLnBrk="0" hangingPunct="1">
      <a:defRPr sz="1600" kern="1200">
        <a:solidFill>
          <a:schemeClr val="tx1"/>
        </a:solidFill>
        <a:latin typeface="+mn-lt"/>
        <a:ea typeface="+mn-ea"/>
        <a:cs typeface="+mn-cs"/>
      </a:defRPr>
    </a:lvl5pPr>
    <a:lvl6pPr marL="3048000" algn="l" defTabSz="1219200" rtl="0" eaLnBrk="1" latinLnBrk="0" hangingPunct="1">
      <a:defRPr sz="1600" kern="1200">
        <a:solidFill>
          <a:schemeClr val="tx1"/>
        </a:solidFill>
        <a:latin typeface="+mn-lt"/>
        <a:ea typeface="+mn-ea"/>
        <a:cs typeface="+mn-cs"/>
      </a:defRPr>
    </a:lvl6pPr>
    <a:lvl7pPr marL="3657600" algn="l" defTabSz="1219200" rtl="0" eaLnBrk="1" latinLnBrk="0" hangingPunct="1">
      <a:defRPr sz="1600" kern="1200">
        <a:solidFill>
          <a:schemeClr val="tx1"/>
        </a:solidFill>
        <a:latin typeface="+mn-lt"/>
        <a:ea typeface="+mn-ea"/>
        <a:cs typeface="+mn-cs"/>
      </a:defRPr>
    </a:lvl7pPr>
    <a:lvl8pPr marL="4267200" algn="l" defTabSz="1219200" rtl="0" eaLnBrk="1" latinLnBrk="0" hangingPunct="1">
      <a:defRPr sz="1600" kern="1200">
        <a:solidFill>
          <a:schemeClr val="tx1"/>
        </a:solidFill>
        <a:latin typeface="+mn-lt"/>
        <a:ea typeface="+mn-ea"/>
        <a:cs typeface="+mn-cs"/>
      </a:defRPr>
    </a:lvl8pPr>
    <a:lvl9pPr marL="4876800"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r>
              <a:rPr lang="en-US" altLang="zh-CN"/>
              <a:t>On-Line Transaction Processing</a:t>
            </a:r>
            <a:r>
              <a:rPr lang="zh-CN" altLang="en-US"/>
              <a:t>联机事务处理过程(</a:t>
            </a:r>
            <a:r>
              <a:rPr lang="en-US" altLang="zh-CN"/>
              <a:t>OLTP)，</a:t>
            </a:r>
            <a:r>
              <a:rPr lang="zh-CN" altLang="en-US"/>
              <a:t>也称为面向交易的处理过程，其基本特征是前台接收的用户数据可以立即传送到计算中心进行处理，并在很短的时间内给出处理结果，是对用户操作快速响应的方式之一。</a:t>
            </a:r>
            <a:r>
              <a:rPr lang="zh-CN" altLang="en-US"/>
              <a:t>联机事务处理系统是一种以事务元作为数据处理的单位、人机交互的计算机应用系统。它能对数据进行即时更新或其他操作，系统内的数据总是保持在最新状态。用户可将一组保持数据一致性的操作序列指定为一个事务元，通过终端、个人计算机或其他设备输入事务元，经系统处理后返回结果，应用于飞机订票、银行出纳、股票交易、超市销售、饭店前后管理等。</a:t>
            </a:r>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和副标题">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669777" y="2309308"/>
            <a:ext cx="10850541" cy="899333"/>
          </a:xfrm>
        </p:spPr>
        <p:txBody>
          <a:bodyPr lIns="101600" tIns="38100" rIns="25400" bIns="38100" anchor="t" anchorCtr="0">
            <a:noAutofit/>
          </a:bodyPr>
          <a:lstStyle>
            <a:lvl1pPr algn="ctr">
              <a:defRPr sz="5400" b="0" spc="600">
                <a:effectLst/>
                <a:latin typeface="+mn-ea"/>
                <a:ea typeface="+mn-ea"/>
              </a:defRPr>
            </a:lvl1pPr>
          </a:lstStyle>
          <a:p>
            <a:r>
              <a:rPr lang="zh-CN" altLang="en-US" dirty="0"/>
              <a:t>单击此处编辑标题</a:t>
            </a:r>
            <a:endParaRPr lang="zh-CN" altLang="en-US" dirty="0"/>
          </a:p>
        </p:txBody>
      </p:sp>
      <p:sp>
        <p:nvSpPr>
          <p:cNvPr id="3" name="副标题 2"/>
          <p:cNvSpPr>
            <a:spLocks noGrp="1"/>
          </p:cNvSpPr>
          <p:nvPr>
            <p:ph type="subTitle" idx="1" hasCustomPrompt="1"/>
          </p:nvPr>
        </p:nvSpPr>
        <p:spPr>
          <a:xfrm>
            <a:off x="669820" y="3566185"/>
            <a:ext cx="10850454" cy="801518"/>
          </a:xfrm>
        </p:spPr>
        <p:txBody>
          <a:bodyPr lIns="101600" tIns="38100" rIns="76200" bIns="38100" anchor="ctr" anchorCtr="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5365" indent="0" algn="ctr">
              <a:buNone/>
              <a:defRPr sz="1600"/>
            </a:lvl6pPr>
            <a:lvl7pPr marL="2742565" indent="0" algn="ctr">
              <a:buNone/>
              <a:defRPr sz="1600"/>
            </a:lvl7pPr>
            <a:lvl8pPr marL="3199765" indent="0" algn="ctr">
              <a:buNone/>
              <a:defRPr sz="1600"/>
            </a:lvl8pPr>
            <a:lvl9pPr marL="3656965" indent="0" algn="ctr">
              <a:buNone/>
              <a:defRPr sz="1600"/>
            </a:lvl9pPr>
          </a:lstStyle>
          <a:p>
            <a:r>
              <a:rPr lang="zh-CN" altLang="en-US" dirty="0"/>
              <a:t>单击此处编辑副标题</a:t>
            </a:r>
            <a:endParaRPr lang="zh-CN" altLang="en-US" dirty="0"/>
          </a:p>
        </p:txBody>
      </p:sp>
      <p:sp>
        <p:nvSpPr>
          <p:cNvPr id="17" name="页脚占位符 16"/>
          <p:cNvSpPr>
            <a:spLocks noGrp="1"/>
          </p:cNvSpPr>
          <p:nvPr>
            <p:ph type="ftr" sz="quarter" idx="11"/>
          </p:nvPr>
        </p:nvSpPr>
        <p:spPr/>
        <p:txBody>
          <a:bodyPr/>
          <a:lstStyle>
            <a:lvl1pPr>
              <a:defRPr>
                <a:latin typeface="+mn-ea"/>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正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69777" y="581333"/>
            <a:ext cx="10850541" cy="64812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文本占位符 6"/>
          <p:cNvSpPr>
            <a:spLocks noGrp="1"/>
          </p:cNvSpPr>
          <p:nvPr>
            <p:ph type="body" idx="1" hasCustomPrompt="1"/>
          </p:nvPr>
        </p:nvSpPr>
        <p:spPr>
          <a:xfrm>
            <a:off x="669820" y="1508404"/>
            <a:ext cx="10850454" cy="4750044"/>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标题与图文">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lvl1pPr>
              <a:defRPr>
                <a:latin typeface="+mn-ea"/>
              </a:defRPr>
            </a:lvl1pPr>
          </a:lstStyle>
          <a:p>
            <a:endParaRPr lang="zh-CN" altLang="en-US"/>
          </a:p>
        </p:txBody>
      </p:sp>
      <p:sp>
        <p:nvSpPr>
          <p:cNvPr id="4" name="灯片编号占位符 3"/>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5" name="标题 4"/>
          <p:cNvSpPr>
            <a:spLocks noGrp="1"/>
          </p:cNvSpPr>
          <p:nvPr>
            <p:ph type="title" hasCustomPrompt="1"/>
          </p:nvPr>
        </p:nvSpPr>
        <p:spPr>
          <a:xfrm>
            <a:off x="839974" y="727845"/>
            <a:ext cx="3931306" cy="1115266"/>
          </a:xfrm>
        </p:spPr>
        <p:txBody>
          <a:bodyPr anchor="ctr" anchorCtr="0"/>
          <a:lstStyle>
            <a:lvl1pPr>
              <a:defRPr sz="3200">
                <a:latin typeface="+mn-ea"/>
                <a:ea typeface="+mn-ea"/>
              </a:defRPr>
            </a:lvl1pPr>
          </a:lstStyle>
          <a:p>
            <a:r>
              <a:rPr lang="zh-CN" altLang="en-US"/>
              <a:t>单击此处编辑标题</a:t>
            </a:r>
            <a:endParaRPr lang="zh-CN" altLang="en-US"/>
          </a:p>
        </p:txBody>
      </p:sp>
      <p:sp>
        <p:nvSpPr>
          <p:cNvPr id="6" name="内容占位符 5"/>
          <p:cNvSpPr>
            <a:spLocks noGrp="1"/>
          </p:cNvSpPr>
          <p:nvPr>
            <p:ph idx="1" hasCustomPrompt="1"/>
          </p:nvPr>
        </p:nvSpPr>
        <p:spPr>
          <a:xfrm>
            <a:off x="5137617" y="727845"/>
            <a:ext cx="6171235" cy="5404215"/>
          </a:xfrm>
        </p:spPr>
        <p:txBody>
          <a:bodyPr/>
          <a:lstStyle>
            <a:lvl1pPr>
              <a:defRPr sz="2400">
                <a:latin typeface="+mn-ea"/>
                <a:ea typeface="+mn-ea"/>
              </a:defRPr>
            </a:lvl1pPr>
            <a:lvl2pPr marL="457200" indent="0">
              <a:buNone/>
              <a:defRPr sz="2400">
                <a:latin typeface="+mn-ea"/>
                <a:ea typeface="+mn-ea"/>
              </a:defRPr>
            </a:lvl2pPr>
            <a:lvl3pPr>
              <a:defRPr sz="2400">
                <a:latin typeface="+mn-ea"/>
                <a:ea typeface="+mn-ea"/>
              </a:defRPr>
            </a:lvl3pPr>
            <a:lvl4pPr>
              <a:defRPr sz="2400">
                <a:latin typeface="+mn-ea"/>
                <a:ea typeface="+mn-ea"/>
              </a:defRPr>
            </a:lvl4pPr>
            <a:lvl5pPr>
              <a:defRPr sz="2400">
                <a:latin typeface="+mn-ea"/>
                <a:ea typeface="+mn-ea"/>
              </a:defRPr>
            </a:lvl5pPr>
            <a:lvl6pPr>
              <a:defRPr sz="2000"/>
            </a:lvl6pPr>
            <a:lvl7pPr>
              <a:defRPr sz="2000"/>
            </a:lvl7pPr>
            <a:lvl8pPr>
              <a:defRPr sz="2000"/>
            </a:lvl8pPr>
            <a:lvl9pPr>
              <a:defRPr sz="2000"/>
            </a:lvl9pPr>
          </a:lstStyle>
          <a:p>
            <a:pPr lvl="0"/>
            <a:r>
              <a:rPr lang="zh-CN" altLang="en-US"/>
              <a:t>单击此处编辑正文</a:t>
            </a:r>
            <a:endParaRPr lang="zh-CN" altLang="en-US"/>
          </a:p>
        </p:txBody>
      </p:sp>
      <p:sp>
        <p:nvSpPr>
          <p:cNvPr id="7" name="文本占位符 6"/>
          <p:cNvSpPr>
            <a:spLocks noGrp="1"/>
          </p:cNvSpPr>
          <p:nvPr>
            <p:ph type="body" sz="half" idx="2" hasCustomPrompt="1"/>
          </p:nvPr>
        </p:nvSpPr>
        <p:spPr>
          <a:xfrm>
            <a:off x="839974" y="2240060"/>
            <a:ext cx="3931306" cy="3892636"/>
          </a:xfrm>
        </p:spPr>
        <p:txBody>
          <a:bodyPr/>
          <a:lstStyle>
            <a:lvl1pPr marL="342900" indent="-342900">
              <a:buFont typeface="Arial" panose="020B0604020202020204" pitchFamily="34" charset="0"/>
              <a:buChar char="•"/>
              <a:defRPr sz="2400">
                <a:latin typeface="+mn-ea"/>
                <a:ea typeface="+mn-ea"/>
              </a:defRPr>
            </a:lvl1pPr>
            <a:lvl2pPr marL="457200" indent="0">
              <a:buNone/>
              <a:defRPr sz="1400"/>
            </a:lvl2pPr>
            <a:lvl3pPr marL="914400" indent="0">
              <a:buNone/>
              <a:defRPr sz="1200"/>
            </a:lvl3pPr>
            <a:lvl4pPr marL="1371600" indent="0">
              <a:buNone/>
              <a:defRPr sz="1000"/>
            </a:lvl4pPr>
            <a:lvl5pPr marL="1828800" indent="0">
              <a:buNone/>
              <a:defRPr sz="1000"/>
            </a:lvl5pPr>
            <a:lvl6pPr marL="2285365" indent="0">
              <a:buNone/>
              <a:defRPr sz="1000"/>
            </a:lvl6pPr>
            <a:lvl7pPr marL="2742565" indent="0">
              <a:buNone/>
              <a:defRPr sz="1000"/>
            </a:lvl7pPr>
            <a:lvl8pPr marL="3199765" indent="0">
              <a:buNone/>
              <a:defRPr sz="1000"/>
            </a:lvl8pPr>
            <a:lvl9pPr marL="3656965" indent="0">
              <a:buNone/>
              <a:defRPr sz="1000"/>
            </a:lvl9pPr>
          </a:lstStyle>
          <a:p>
            <a:pPr lvl="0"/>
            <a:r>
              <a:rPr lang="zh-CN" altLang="en-US"/>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endParaRPr lang="zh-CN" altLang="en-US">
              <a:sym typeface="+mn-ea"/>
            </a:endParaRPr>
          </a:p>
          <a:p>
            <a:pPr lvl="0"/>
            <a:r>
              <a:rPr lang="zh-CN" altLang="en-US">
                <a:sym typeface="+mn-ea"/>
              </a:rPr>
              <a:t>单击此处编辑正文</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图片与注释">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p:txBody>
          <a:bodyPr/>
          <a:lstStyle>
            <a:lvl1pPr>
              <a:defRPr>
                <a:latin typeface="+mn-ea"/>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mn-ea"/>
              </a:defRPr>
            </a:lvl1pPr>
          </a:lstStyle>
          <a:p>
            <a:fld id="{FABC47A4-756D-490B-A52F-7D9E2C9FC05F}" type="slidenum">
              <a:rPr lang="zh-CN" altLang="en-US" smtClean="0"/>
            </a:fld>
            <a:endParaRPr lang="zh-CN" altLang="en-US"/>
          </a:p>
        </p:txBody>
      </p:sp>
      <p:sp>
        <p:nvSpPr>
          <p:cNvPr id="9" name="标题 8"/>
          <p:cNvSpPr>
            <a:spLocks noGrp="1"/>
          </p:cNvSpPr>
          <p:nvPr>
            <p:ph type="title" hasCustomPrompt="1"/>
          </p:nvPr>
        </p:nvSpPr>
        <p:spPr>
          <a:xfrm>
            <a:off x="669820" y="5606183"/>
            <a:ext cx="10850454" cy="558268"/>
          </a:xfrm>
        </p:spPr>
        <p:txBody>
          <a:bodyPr/>
          <a:lstStyle>
            <a:lvl1pPr>
              <a:defRPr b="0">
                <a:latin typeface="+mn-ea"/>
                <a:ea typeface="+mn-ea"/>
              </a:defRPr>
            </a:lvl1pPr>
          </a:lstStyle>
          <a:p>
            <a:r>
              <a:rPr lang="zh-CN" altLang="en-US"/>
              <a:t>单击此处编辑正文</a:t>
            </a:r>
            <a:endParaRPr lang="zh-CN" altLang="en-US"/>
          </a:p>
        </p:txBody>
      </p:sp>
      <p:sp>
        <p:nvSpPr>
          <p:cNvPr id="8" name="内容占位符 7"/>
          <p:cNvSpPr>
            <a:spLocks noGrp="1"/>
          </p:cNvSpPr>
          <p:nvPr>
            <p:ph idx="1" hasCustomPrompt="1"/>
          </p:nvPr>
        </p:nvSpPr>
        <p:spPr>
          <a:xfrm>
            <a:off x="669820" y="641469"/>
            <a:ext cx="10850454" cy="4556969"/>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单张大图">
    <p:spTree>
      <p:nvGrpSpPr>
        <p:cNvPr id="1" name=""/>
        <p:cNvGrpSpPr/>
        <p:nvPr/>
      </p:nvGrpSpPr>
      <p:grpSpPr>
        <a:xfrm>
          <a:off x="0" y="0"/>
          <a:ext cx="0" cy="0"/>
          <a:chOff x="0" y="0"/>
          <a:chExt cx="0" cy="0"/>
        </a:xfrm>
      </p:grpSpPr>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内容占位符 6"/>
          <p:cNvSpPr>
            <a:spLocks noGrp="1"/>
          </p:cNvSpPr>
          <p:nvPr>
            <p:ph idx="1" hasCustomPrompt="1"/>
          </p:nvPr>
        </p:nvSpPr>
        <p:spPr>
          <a:xfrm>
            <a:off x="0" y="0"/>
            <a:ext cx="12194539" cy="686943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联图片">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内容占位符 1"/>
          <p:cNvSpPr>
            <a:spLocks noGrp="1"/>
          </p:cNvSpPr>
          <p:nvPr>
            <p:ph sz="half" idx="2" hasCustomPrompt="1"/>
          </p:nvPr>
        </p:nvSpPr>
        <p:spPr>
          <a:xfrm>
            <a:off x="467922" y="565255"/>
            <a:ext cx="5399196" cy="572876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
        <p:nvSpPr>
          <p:cNvPr id="6" name="内容占位符 5"/>
          <p:cNvSpPr>
            <a:spLocks noGrp="1"/>
          </p:cNvSpPr>
          <p:nvPr>
            <p:ph sz="half" idx="13" hasCustomPrompt="1"/>
          </p:nvPr>
        </p:nvSpPr>
        <p:spPr>
          <a:xfrm>
            <a:off x="6286787" y="565255"/>
            <a:ext cx="5399196" cy="572876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a:t>
            </a:r>
            <a:r>
              <a:rPr>
                <a:sym typeface="+mn-ea"/>
              </a:rPr>
              <a:t>正文</a:t>
            </a:r>
            <a:endParaRPr dirty="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nvPr>
        </p:nvSpPr>
        <p:spPr>
          <a:xfrm>
            <a:off x="669777" y="623706"/>
            <a:ext cx="10850541" cy="899333"/>
          </a:xfrm>
        </p:spPr>
        <p:txBody>
          <a:bodyPr vert="horz" lIns="101600" tIns="38100" rIns="25400" bIns="38100" rtlCol="0" anchor="ctr" anchorCtr="0">
            <a:noAutofit/>
          </a:bodyPr>
          <a:lstStyle>
            <a:lvl1pPr marL="0" marR="0" algn="ctr" defTabSz="914400" rtl="0" eaLnBrk="1" fontAlgn="auto" latinLnBrk="0" hangingPunct="1">
              <a:lnSpc>
                <a:spcPct val="100000"/>
              </a:lnSpc>
              <a:buNone/>
              <a:defRPr kumimoji="0" lang="zh-CN" altLang="en-US" sz="3200" b="0" i="0" u="none" strike="noStrike" kern="1200" cap="none" spc="600" normalizeH="0" baseline="0" noProof="1" dirty="0">
                <a:solidFill>
                  <a:schemeClr val="tx1"/>
                </a:solidFill>
                <a:effectLst/>
                <a:uFillTx/>
                <a:latin typeface="+mn-ea"/>
                <a:ea typeface="+mn-ea"/>
                <a:cs typeface="+mj-cs"/>
                <a:sym typeface="+mn-ea"/>
              </a:defRPr>
            </a:lvl1pPr>
          </a:lstStyle>
          <a:p>
            <a:pPr lvl="0"/>
            <a:r>
              <a:rPr>
                <a:sym typeface="+mn-ea"/>
              </a:rPr>
              <a:t>单击此处编辑标题</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dirty="0"/>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42" name="组合 41"/>
          <p:cNvGrpSpPr/>
          <p:nvPr userDrawn="1"/>
        </p:nvGrpSpPr>
        <p:grpSpPr>
          <a:xfrm>
            <a:off x="0" y="2202951"/>
            <a:ext cx="12190413" cy="2420263"/>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6" name="矩形 45"/>
            <p:cNvSpPr/>
            <p:nvPr/>
          </p:nvSpPr>
          <p:spPr>
            <a:xfrm>
              <a:off x="170694" y="261768"/>
              <a:ext cx="3936004" cy="6119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7" name="平行四边形 46"/>
            <p:cNvSpPr/>
            <p:nvPr/>
          </p:nvSpPr>
          <p:spPr>
            <a:xfrm>
              <a:off x="376965" y="178257"/>
              <a:ext cx="1036076" cy="779005"/>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8" name="文本框 6"/>
            <p:cNvSpPr txBox="1"/>
            <p:nvPr/>
          </p:nvSpPr>
          <p:spPr>
            <a:xfrm>
              <a:off x="619911" y="284178"/>
              <a:ext cx="650908" cy="553578"/>
            </a:xfrm>
            <a:prstGeom prst="rect">
              <a:avLst/>
            </a:prstGeom>
            <a:noFill/>
          </p:spPr>
          <p:txBody>
            <a:bodyPr wrap="square" lIns="68580" tIns="34290" rIns="68580" bIns="34290" rtlCol="0">
              <a:spAutoFit/>
            </a:bodyPr>
            <a:lstStyle/>
            <a:p>
              <a:endParaRPr lang="zh-CN" altLang="en-US" sz="10700" dirty="0">
                <a:solidFill>
                  <a:schemeClr val="bg1">
                    <a:lumMod val="9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userDrawn="1"/>
        </p:nvGrpSpPr>
        <p:grpSpPr>
          <a:xfrm>
            <a:off x="7919172" y="1700153"/>
            <a:ext cx="575989" cy="577246"/>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8" name="组合 7"/>
          <p:cNvGrpSpPr/>
          <p:nvPr userDrawn="1"/>
        </p:nvGrpSpPr>
        <p:grpSpPr>
          <a:xfrm>
            <a:off x="6191205" y="1700678"/>
            <a:ext cx="575989" cy="576197"/>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9" name="组合 8"/>
          <p:cNvGrpSpPr/>
          <p:nvPr userDrawn="1"/>
        </p:nvGrpSpPr>
        <p:grpSpPr>
          <a:xfrm>
            <a:off x="7055189" y="1700153"/>
            <a:ext cx="577036" cy="577246"/>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0" name="组合 9"/>
          <p:cNvGrpSpPr/>
          <p:nvPr userDrawn="1"/>
        </p:nvGrpSpPr>
        <p:grpSpPr>
          <a:xfrm>
            <a:off x="4463238" y="1700153"/>
            <a:ext cx="577036" cy="577246"/>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5327222" y="1700153"/>
            <a:ext cx="577036" cy="577246"/>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304" y="834057"/>
            <a:ext cx="10463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15" y="390618"/>
            <a:ext cx="520428" cy="274702"/>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6" name="矩形 5"/>
          <p:cNvSpPr/>
          <p:nvPr userDrawn="1"/>
        </p:nvSpPr>
        <p:spPr>
          <a:xfrm>
            <a:off x="0" y="6794447"/>
            <a:ext cx="10631710" cy="8463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3717" y="6794446"/>
            <a:ext cx="1486695" cy="8463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2"/>
            <a:ext cx="10361851" cy="1362390"/>
          </a:xfrm>
        </p:spPr>
        <p:txBody>
          <a:bodyPr anchor="t"/>
          <a:lstStyle>
            <a:lvl1pPr algn="l">
              <a:defRPr sz="53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9" y="2907386"/>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5378"/>
            <a:ext cx="5386216"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2"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2" y="2175378"/>
            <a:ext cx="5388332"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8" name="等腰三角形 7"/>
          <p:cNvSpPr/>
          <p:nvPr userDrawn="1"/>
        </p:nvSpPr>
        <p:spPr>
          <a:xfrm flipH="1" flipV="1">
            <a:off x="-767029" y="-29126"/>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flipH="1" flipV="1">
            <a:off x="1413539" y="0"/>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a:off x="6085438" y="4298493"/>
            <a:ext cx="5426766" cy="2559507"/>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userDrawn="1"/>
        </p:nvSpPr>
        <p:spPr>
          <a:xfrm>
            <a:off x="7741543" y="3609725"/>
            <a:ext cx="6887119" cy="3248275"/>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8773" y="3693670"/>
            <a:ext cx="7551038" cy="105497"/>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userDrawn="1"/>
        </p:nvSpPr>
        <p:spPr>
          <a:xfrm>
            <a:off x="9998623" y="3693670"/>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cxnSp>
        <p:nvCxnSpPr>
          <p:cNvPr id="8" name="直接连接符 7"/>
          <p:cNvCxnSpPr/>
          <p:nvPr userDrawn="1"/>
        </p:nvCxnSpPr>
        <p:spPr>
          <a:xfrm>
            <a:off x="984634" y="1413103"/>
            <a:ext cx="101984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10607120" y="654595"/>
            <a:ext cx="575989" cy="577246"/>
            <a:chOff x="6084168" y="1274820"/>
            <a:chExt cx="432048" cy="432834"/>
          </a:xfrm>
        </p:grpSpPr>
        <p:sp>
          <p:nvSpPr>
            <p:cNvPr id="10"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1"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8879153" y="655120"/>
            <a:ext cx="575989" cy="576197"/>
            <a:chOff x="4788024" y="1275213"/>
            <a:chExt cx="432048" cy="432048"/>
          </a:xfrm>
        </p:grpSpPr>
        <p:sp>
          <p:nvSpPr>
            <p:cNvPr id="13"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4"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5" name="组合 14"/>
          <p:cNvGrpSpPr/>
          <p:nvPr userDrawn="1"/>
        </p:nvGrpSpPr>
        <p:grpSpPr>
          <a:xfrm>
            <a:off x="9743137" y="654595"/>
            <a:ext cx="577036" cy="577246"/>
            <a:chOff x="5436096" y="1274820"/>
            <a:chExt cx="432833" cy="432834"/>
          </a:xfrm>
        </p:grpSpPr>
        <p:sp>
          <p:nvSpPr>
            <p:cNvPr id="1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7"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8" name="组合 17"/>
          <p:cNvGrpSpPr/>
          <p:nvPr userDrawn="1"/>
        </p:nvGrpSpPr>
        <p:grpSpPr>
          <a:xfrm>
            <a:off x="7151187" y="654595"/>
            <a:ext cx="577036" cy="577246"/>
            <a:chOff x="3491880" y="1274820"/>
            <a:chExt cx="432833" cy="432834"/>
          </a:xfrm>
        </p:grpSpPr>
        <p:sp>
          <p:nvSpPr>
            <p:cNvPr id="19"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21" name="组合 20"/>
          <p:cNvGrpSpPr/>
          <p:nvPr userDrawn="1"/>
        </p:nvGrpSpPr>
        <p:grpSpPr>
          <a:xfrm>
            <a:off x="8015170" y="654595"/>
            <a:ext cx="577036" cy="577246"/>
            <a:chOff x="4139952" y="1274820"/>
            <a:chExt cx="432833" cy="432834"/>
          </a:xfrm>
        </p:grpSpPr>
        <p:sp>
          <p:nvSpPr>
            <p:cNvPr id="2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40" name="等腰三角形 39"/>
          <p:cNvSpPr/>
          <p:nvPr userDrawn="1"/>
        </p:nvSpPr>
        <p:spPr>
          <a:xfrm>
            <a:off x="7741543" y="3609725"/>
            <a:ext cx="6887119" cy="3248275"/>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userDrawn="1"/>
        </p:nvSpPr>
        <p:spPr>
          <a:xfrm flipH="1" flipV="1">
            <a:off x="-766394" y="-28491"/>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flipH="1" flipV="1">
            <a:off x="1414174" y="635"/>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a:off x="6086073" y="4299128"/>
            <a:ext cx="5426766" cy="2559507"/>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8773" y="3437345"/>
            <a:ext cx="7551038" cy="105497"/>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userDrawn="1"/>
        </p:nvSpPr>
        <p:spPr>
          <a:xfrm>
            <a:off x="10011958" y="3437345"/>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寄语(1)"/>
          <p:cNvPicPr>
            <a:picLocks noChangeAspect="1"/>
          </p:cNvPicPr>
          <p:nvPr userDrawn="1"/>
        </p:nvPicPr>
        <p:blipFill>
          <a:blip r:embed="rId2"/>
          <a:srcRect l="114" t="60287" r="-114" b="572"/>
          <a:stretch>
            <a:fillRect/>
          </a:stretch>
        </p:blipFill>
        <p:spPr>
          <a:xfrm>
            <a:off x="2480310" y="2508250"/>
            <a:ext cx="7532370" cy="16579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slideLayout" Target="../slideLayouts/slideLayout16.xml"/><Relationship Id="rId7" Type="http://schemas.openxmlformats.org/officeDocument/2006/relationships/slideLayout" Target="../slideLayouts/slideLayout15.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4" Type="http://schemas.openxmlformats.org/officeDocument/2006/relationships/theme" Target="../theme/theme2.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79605" y="6351009"/>
            <a:ext cx="2699578" cy="316859"/>
          </a:xfrm>
          <a:prstGeom prst="rect">
            <a:avLst/>
          </a:prstGeom>
        </p:spPr>
        <p:txBody>
          <a:bodyPr vert="horz" lIns="91440" tIns="45720" rIns="91440" bIns="45720" rtlCol="0" anchor="ctr">
            <a:normAutofit/>
          </a:bodyPr>
          <a:lstStyle>
            <a:lvl1pPr algn="l">
              <a:defRPr sz="1200">
                <a:solidFill>
                  <a:schemeClr val="tx1">
                    <a:tint val="75000"/>
                  </a:schemeClr>
                </a:solidFill>
                <a:latin typeface="+mn-ea"/>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115357" y="6351009"/>
            <a:ext cx="3959381" cy="316859"/>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defRPr>
            </a:lvl1pPr>
          </a:lstStyle>
          <a:p>
            <a:endParaRPr lang="zh-CN" altLang="en-US" dirty="0"/>
          </a:p>
        </p:txBody>
      </p:sp>
      <p:sp>
        <p:nvSpPr>
          <p:cNvPr id="6" name="灯片编号占位符 5"/>
          <p:cNvSpPr>
            <a:spLocks noGrp="1"/>
          </p:cNvSpPr>
          <p:nvPr>
            <p:ph type="sldNum" sz="quarter" idx="4"/>
          </p:nvPr>
        </p:nvSpPr>
        <p:spPr>
          <a:xfrm>
            <a:off x="8609254" y="6351009"/>
            <a:ext cx="2699578" cy="316859"/>
          </a:xfrm>
          <a:prstGeom prst="rect">
            <a:avLst/>
          </a:prstGeom>
        </p:spPr>
        <p:txBody>
          <a:bodyPr vert="horz" lIns="91440" tIns="45720" rIns="91440" bIns="45720" rtlCol="0" anchor="ctr">
            <a:normAutofit/>
          </a:bodyPr>
          <a:lstStyle>
            <a:lvl1pPr algn="r">
              <a:defRPr sz="1200">
                <a:solidFill>
                  <a:schemeClr val="tx1">
                    <a:tint val="75000"/>
                  </a:schemeClr>
                </a:solidFill>
                <a:latin typeface="+mn-ea"/>
              </a:defRPr>
            </a:lvl1pPr>
          </a:lstStyle>
          <a:p>
            <a:fld id="{49AE70B2-8BF9-45C0-BB95-33D1B9D3A854}" type="slidenum">
              <a:rPr lang="zh-CN" altLang="en-US" smtClean="0"/>
            </a:fld>
            <a:endParaRPr lang="zh-CN" altLang="en-US" dirty="0"/>
          </a:p>
        </p:txBody>
      </p:sp>
      <p:sp>
        <p:nvSpPr>
          <p:cNvPr id="7" name="KSO_TEMPLATE" hidden="1"/>
          <p:cNvSpPr/>
          <p:nvPr userDrawn="1"/>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7"/>
          <p:cNvSpPr>
            <a:spLocks noGrp="1"/>
          </p:cNvSpPr>
          <p:nvPr>
            <p:ph type="title"/>
          </p:nvPr>
        </p:nvSpPr>
        <p:spPr>
          <a:xfrm>
            <a:off x="669777" y="581333"/>
            <a:ext cx="10850541" cy="64812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9" name="文本占位符 8"/>
          <p:cNvSpPr>
            <a:spLocks noGrp="1"/>
          </p:cNvSpPr>
          <p:nvPr>
            <p:ph type="body" idx="1"/>
          </p:nvPr>
        </p:nvSpPr>
        <p:spPr>
          <a:xfrm>
            <a:off x="669820" y="1508404"/>
            <a:ext cx="10850454" cy="4750044"/>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p14:dur="10" advClick="0"/>
    </mc:Choice>
    <mc:Fallback>
      <p:transition advClick="0"/>
    </mc:Fallback>
  </mc:AlternateConten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n-ea"/>
          <a:ea typeface="+mn-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ea"/>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4pPr>
      <a:lvl5pPr marL="2056765"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5pPr>
      <a:lvl6pPr marL="25139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2"/>
            <a:ext cx="10971372" cy="1143265"/>
          </a:xfrm>
          <a:prstGeom prst="rect">
            <a:avLst/>
          </a:prstGeom>
        </p:spPr>
        <p:txBody>
          <a:bodyPr vert="horz" lIns="121917" tIns="60958" rIns="121917" bIns="6095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572"/>
            <a:ext cx="10971372" cy="4527011"/>
          </a:xfrm>
          <a:prstGeom prst="rect">
            <a:avLst/>
          </a:prstGeom>
        </p:spPr>
        <p:txBody>
          <a:bodyPr vert="horz" lIns="121917" tIns="60958" rIns="121917" bIns="60958"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7822"/>
            <a:ext cx="2844430" cy="365210"/>
          </a:xfrm>
          <a:prstGeom prst="rect">
            <a:avLst/>
          </a:prstGeom>
        </p:spPr>
        <p:txBody>
          <a:bodyPr vert="horz" lIns="121917" tIns="60958" rIns="121917" bIns="60958" rtlCol="0" anchor="ctr"/>
          <a:lstStyle>
            <a:lvl1pPr algn="l">
              <a:defRPr sz="16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058" y="6357822"/>
            <a:ext cx="3860297" cy="365210"/>
          </a:xfrm>
          <a:prstGeom prst="rect">
            <a:avLst/>
          </a:prstGeom>
        </p:spPr>
        <p:txBody>
          <a:bodyPr vert="horz" lIns="121917" tIns="60958" rIns="121917" bIns="60958"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7822"/>
            <a:ext cx="2844430" cy="365210"/>
          </a:xfrm>
          <a:prstGeom prst="rect">
            <a:avLst/>
          </a:prstGeom>
        </p:spPr>
        <p:txBody>
          <a:bodyPr vert="horz" lIns="121917" tIns="60958" rIns="121917" bIns="60958" rtlCol="0" anchor="ctr"/>
          <a:lstStyle>
            <a:lvl1pPr algn="r">
              <a:defRPr sz="16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mc:AlternateContent xmlns:mc="http://schemas.openxmlformats.org/markup-compatibility/2006">
    <mc:Choice xmlns:p14="http://schemas.microsoft.com/office/powerpoint/2010/main" Requires="p14">
      <p:transition p14:dur="10" advClick="0"/>
    </mc:Choice>
    <mc:Fallback>
      <p:transition advClick="0"/>
    </mc:Fallback>
  </mc:AlternateContent>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notesSlide" Target="../notesSlides/notesSlide2.xml"/><Relationship Id="rId10" Type="http://schemas.openxmlformats.org/officeDocument/2006/relationships/slideLayout" Target="../slideLayouts/slideLayout19.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1" Type="http://schemas.openxmlformats.org/officeDocument/2006/relationships/notesSlide" Target="../notesSlides/notesSlide3.xml"/><Relationship Id="rId10" Type="http://schemas.openxmlformats.org/officeDocument/2006/relationships/slideLayout" Target="../slideLayouts/slideLayout19.xml"/><Relationship Id="rId1"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9.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0" Type="http://schemas.openxmlformats.org/officeDocument/2006/relationships/notesSlide" Target="../notesSlides/notesSlide5.xml"/><Relationship Id="rId2" Type="http://schemas.openxmlformats.org/officeDocument/2006/relationships/tags" Target="../tags/tag20.xml"/><Relationship Id="rId19" Type="http://schemas.openxmlformats.org/officeDocument/2006/relationships/slideLayout" Target="../slideLayouts/slideLayout19.xml"/><Relationship Id="rId18" Type="http://schemas.openxmlformats.org/officeDocument/2006/relationships/tags" Target="../tags/tag36.xml"/><Relationship Id="rId17" Type="http://schemas.openxmlformats.org/officeDocument/2006/relationships/tags" Target="../tags/tag35.xml"/><Relationship Id="rId16" Type="http://schemas.openxmlformats.org/officeDocument/2006/relationships/tags" Target="../tags/tag34.xml"/><Relationship Id="rId15" Type="http://schemas.openxmlformats.org/officeDocument/2006/relationships/tags" Target="../tags/tag33.xml"/><Relationship Id="rId14" Type="http://schemas.openxmlformats.org/officeDocument/2006/relationships/tags" Target="../tags/tag32.xml"/><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tags" Target="../tags/tag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0.xml"/><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0.xml"/><Relationship Id="rId2" Type="http://schemas.openxmlformats.org/officeDocument/2006/relationships/image" Target="../media/image9.png"/><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0.xml"/><Relationship Id="rId2" Type="http://schemas.openxmlformats.org/officeDocument/2006/relationships/image" Target="../media/image6.svg"/><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0.xml"/><Relationship Id="rId2" Type="http://schemas.openxmlformats.org/officeDocument/2006/relationships/image" Target="../media/image6.svg"/><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0.xml"/><Relationship Id="rId2" Type="http://schemas.openxmlformats.org/officeDocument/2006/relationships/image" Target="../media/image6.svg"/><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0.xml"/><Relationship Id="rId2" Type="http://schemas.openxmlformats.org/officeDocument/2006/relationships/image" Target="../media/image9.png"/><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0.xml"/><Relationship Id="rId1"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0.xml"/><Relationship Id="rId1"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0.xml"/><Relationship Id="rId1" Type="http://schemas.openxmlformats.org/officeDocument/2006/relationships/image" Target="../media/image13.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0.xml"/><Relationship Id="rId1"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0.xml"/><Relationship Id="rId1" Type="http://schemas.openxmlformats.org/officeDocument/2006/relationships/image" Target="../media/image15.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10.xml"/><Relationship Id="rId2" Type="http://schemas.openxmlformats.org/officeDocument/2006/relationships/image" Target="../media/image9.png"/><Relationship Id="rId1"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0.xml"/><Relationship Id="rId1"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0.xml"/><Relationship Id="rId1" Type="http://schemas.openxmlformats.org/officeDocument/2006/relationships/image" Target="../media/image16.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0.xml"/><Relationship Id="rId1" Type="http://schemas.openxmlformats.org/officeDocument/2006/relationships/image" Target="../media/image17.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4" Type="http://schemas.openxmlformats.org/officeDocument/2006/relationships/notesSlide" Target="../notesSlides/notesSlide69.xml"/><Relationship Id="rId3" Type="http://schemas.openxmlformats.org/officeDocument/2006/relationships/slideLayout" Target="../slideLayouts/slideLayout10.xml"/><Relationship Id="rId2" Type="http://schemas.openxmlformats.org/officeDocument/2006/relationships/image" Target="../media/image9.png"/><Relationship Id="rId1" Type="http://schemas.openxmlformats.org/officeDocument/2006/relationships/image" Target="../media/image8.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5" Type="http://schemas.openxmlformats.org/officeDocument/2006/relationships/notesSlide" Target="../notesSlides/notesSlide78.xml"/><Relationship Id="rId4" Type="http://schemas.openxmlformats.org/officeDocument/2006/relationships/slideLayout" Target="../slideLayouts/slideLayout10.xml"/><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s>
</file>

<file path=ppt/slides/_rels/slide79.xml.rels><?xml version="1.0" encoding="UTF-8" standalone="yes"?>
<Relationships xmlns="http://schemas.openxmlformats.org/package/2006/relationships"><Relationship Id="rId5" Type="http://schemas.openxmlformats.org/officeDocument/2006/relationships/notesSlide" Target="../notesSlides/notesSlide79.xml"/><Relationship Id="rId4" Type="http://schemas.openxmlformats.org/officeDocument/2006/relationships/slideLayout" Target="../slideLayouts/slideLayout10.xml"/><Relationship Id="rId3" Type="http://schemas.openxmlformats.org/officeDocument/2006/relationships/image" Target="../media/image18.png"/><Relationship Id="rId2" Type="http://schemas.openxmlformats.org/officeDocument/2006/relationships/image" Target="../media/image6.svg"/><Relationship Id="rId1" Type="http://schemas.openxmlformats.org/officeDocument/2006/relationships/image" Target="../media/image5.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文本框 18"/>
          <p:cNvSpPr txBox="1"/>
          <p:nvPr/>
        </p:nvSpPr>
        <p:spPr>
          <a:xfrm>
            <a:off x="2422798" y="1557586"/>
            <a:ext cx="7706107" cy="2123658"/>
          </a:xfrm>
          <a:prstGeom prst="rect">
            <a:avLst/>
          </a:prstGeom>
          <a:noFill/>
        </p:spPr>
        <p:txBody>
          <a:bodyPr wrap="square" rtlCol="0">
            <a:spAutoFit/>
          </a:bodyPr>
          <a:lstStyle/>
          <a:p>
            <a:pPr algn="ctr"/>
            <a:r>
              <a:rPr lang="zh-CN" alt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单元</a:t>
            </a:r>
            <a:r>
              <a:rPr lang="en-US" altLang="zh-CN"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1 </a:t>
            </a:r>
            <a:r>
              <a:rPr lang="zh-CN" alt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数据仓库基础与</a:t>
            </a:r>
            <a:r>
              <a:rPr lang="en-US" altLang="zh-CN"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Hive</a:t>
            </a:r>
            <a:r>
              <a:rPr lang="zh-CN" alt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入门</a:t>
            </a:r>
            <a:endParaRPr lang="zh-CN" alt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endParaRPr>
          </a:p>
        </p:txBody>
      </p:sp>
      <p:sp>
        <p:nvSpPr>
          <p:cNvPr id="68" name="Rectangle 4"/>
          <p:cNvSpPr txBox="1">
            <a:spLocks noChangeArrowheads="1"/>
          </p:cNvSpPr>
          <p:nvPr/>
        </p:nvSpPr>
        <p:spPr>
          <a:xfrm>
            <a:off x="4871085" y="3861435"/>
            <a:ext cx="5740400" cy="430530"/>
          </a:xfrm>
          <a:prstGeom prst="rect">
            <a:avLst/>
          </a:prstGeom>
        </p:spPr>
        <p:txBody>
          <a:bodyPr vert="horz" lIns="121917" tIns="60958" rIns="121917" bIns="60958" rtlCol="0"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altLang="zh-CN" sz="2800"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308" y="572758"/>
            <a:ext cx="4775842"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学习目标</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Target</a:t>
            </a:r>
            <a:endParaRPr lang="en-GB" altLang="zh-CN"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80" name="组合 79"/>
          <p:cNvGrpSpPr/>
          <p:nvPr/>
        </p:nvGrpSpPr>
        <p:grpSpPr>
          <a:xfrm>
            <a:off x="1198662" y="2133144"/>
            <a:ext cx="9865096" cy="688075"/>
            <a:chOff x="978872" y="1800500"/>
            <a:chExt cx="6967680" cy="515937"/>
          </a:xfrm>
        </p:grpSpPr>
        <p:sp>
          <p:nvSpPr>
            <p:cNvPr id="81" name="Pentagon 3"/>
            <p:cNvSpPr/>
            <p:nvPr/>
          </p:nvSpPr>
          <p:spPr bwMode="auto">
            <a:xfrm>
              <a:off x="978872" y="1800500"/>
              <a:ext cx="6967680" cy="515937"/>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 </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了解数据仓库，能够说出</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数据仓库的显著特点</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r>
                <a:rPr lang="en-US" altLang="zh-CN"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    </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2" name="MH_Others_1"/>
            <p:cNvSpPr/>
            <p:nvPr/>
          </p:nvSpPr>
          <p:spPr bwMode="auto">
            <a:xfrm>
              <a:off x="985222" y="1800500"/>
              <a:ext cx="82550" cy="515937"/>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3" name="组合 82"/>
          <p:cNvGrpSpPr/>
          <p:nvPr>
            <p:custDataLst>
              <p:tags r:id="rId1"/>
            </p:custDataLst>
          </p:nvPr>
        </p:nvGrpSpPr>
        <p:grpSpPr>
          <a:xfrm>
            <a:off x="1198662" y="3150338"/>
            <a:ext cx="9865096" cy="685959"/>
            <a:chOff x="978872" y="2570437"/>
            <a:chExt cx="5437064" cy="514350"/>
          </a:xfrm>
        </p:grpSpPr>
        <p:sp>
          <p:nvSpPr>
            <p:cNvPr id="84" name="Pentagon 5"/>
            <p:cNvSpPr/>
            <p:nvPr>
              <p:custDataLst>
                <p:tags r:id="rId2"/>
              </p:custDataLst>
            </p:nvPr>
          </p:nvSpPr>
          <p:spPr bwMode="auto">
            <a:xfrm>
              <a:off x="978872" y="2570437"/>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了解数据仓库的意义，能够说出构建</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数据仓库的目的</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5" name="MH_Others_1"/>
            <p:cNvSpPr/>
            <p:nvPr>
              <p:custDataLst>
                <p:tags r:id="rId3"/>
              </p:custDataLst>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6" name="组合 85"/>
          <p:cNvGrpSpPr/>
          <p:nvPr>
            <p:custDataLst>
              <p:tags r:id="rId4"/>
            </p:custDataLst>
          </p:nvPr>
        </p:nvGrpSpPr>
        <p:grpSpPr>
          <a:xfrm>
            <a:off x="1198662" y="4165416"/>
            <a:ext cx="9865096" cy="688077"/>
            <a:chOff x="978872" y="3338787"/>
            <a:chExt cx="5437064" cy="515938"/>
          </a:xfrm>
        </p:grpSpPr>
        <p:sp>
          <p:nvSpPr>
            <p:cNvPr id="87" name="Pentagon 6"/>
            <p:cNvSpPr/>
            <p:nvPr>
              <p:custDataLst>
                <p:tags r:id="rId5"/>
              </p:custDataLst>
            </p:nvPr>
          </p:nvSpPr>
          <p:spPr bwMode="auto">
            <a:xfrm>
              <a:off x="978872" y="3338787"/>
              <a:ext cx="5437064" cy="515938"/>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熟悉数据仓库分层架构，能够描述三层架构中</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ODS</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DW</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和</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DA</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的概念。</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8" name="MH_Others_1"/>
            <p:cNvSpPr/>
            <p:nvPr>
              <p:custDataLst>
                <p:tags r:id="rId6"/>
              </p:custDataLst>
            </p:nvPr>
          </p:nvSpPr>
          <p:spPr bwMode="auto">
            <a:xfrm>
              <a:off x="985222" y="3338787"/>
              <a:ext cx="82550" cy="515938"/>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9" name="组合 88"/>
          <p:cNvGrpSpPr/>
          <p:nvPr>
            <p:custDataLst>
              <p:tags r:id="rId7"/>
            </p:custDataLst>
          </p:nvPr>
        </p:nvGrpSpPr>
        <p:grpSpPr>
          <a:xfrm>
            <a:off x="1198662" y="5182612"/>
            <a:ext cx="9865096" cy="685959"/>
            <a:chOff x="978872" y="4108725"/>
            <a:chExt cx="5437064" cy="514350"/>
          </a:xfrm>
        </p:grpSpPr>
        <p:sp>
          <p:nvSpPr>
            <p:cNvPr id="90" name="Pentagon 7"/>
            <p:cNvSpPr/>
            <p:nvPr>
              <p:custDataLst>
                <p:tags r:id="rId8"/>
              </p:custDataLst>
            </p:nvPr>
          </p:nvSpPr>
          <p:spPr bwMode="auto">
            <a:xfrm>
              <a:off x="978872" y="4108725"/>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了解数据仓库的数据模型结构，能够说出</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星形模型</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和</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雪花模型</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的区别。</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91" name="MH_Others_1"/>
            <p:cNvSpPr/>
            <p:nvPr>
              <p:custDataLst>
                <p:tags r:id="rId9"/>
              </p:custDataLst>
            </p:nvPr>
          </p:nvSpPr>
          <p:spPr bwMode="auto">
            <a:xfrm>
              <a:off x="985222" y="4108725"/>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308" y="572758"/>
            <a:ext cx="4775842"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学习目标</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Target</a:t>
            </a:r>
            <a:endParaRPr lang="en-GB" altLang="zh-CN"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80" name="组合 79"/>
          <p:cNvGrpSpPr/>
          <p:nvPr/>
        </p:nvGrpSpPr>
        <p:grpSpPr>
          <a:xfrm>
            <a:off x="1198662" y="2133144"/>
            <a:ext cx="9865096" cy="688075"/>
            <a:chOff x="978872" y="1800500"/>
            <a:chExt cx="6967680" cy="515937"/>
          </a:xfrm>
        </p:grpSpPr>
        <p:sp>
          <p:nvSpPr>
            <p:cNvPr id="81" name="Pentagon 3"/>
            <p:cNvSpPr/>
            <p:nvPr/>
          </p:nvSpPr>
          <p:spPr bwMode="auto">
            <a:xfrm>
              <a:off x="978872" y="1800500"/>
              <a:ext cx="6967680" cy="515937"/>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lnSpc>
                  <a:spcPct val="120000"/>
                </a:lnSpc>
                <a:buClrTx/>
                <a:buSzTx/>
                <a:buFontTx/>
                <a:defRPr/>
              </a:pP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了解Hive的基本概念，能够说出</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Hive的主要作用</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及其在</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大数据分析中的应用场景</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 。    </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2" name="MH_Others_1"/>
            <p:cNvSpPr/>
            <p:nvPr/>
          </p:nvSpPr>
          <p:spPr bwMode="auto">
            <a:xfrm>
              <a:off x="985222" y="1800500"/>
              <a:ext cx="82550" cy="515937"/>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3" name="组合 82"/>
          <p:cNvGrpSpPr/>
          <p:nvPr>
            <p:custDataLst>
              <p:tags r:id="rId1"/>
            </p:custDataLst>
          </p:nvPr>
        </p:nvGrpSpPr>
        <p:grpSpPr>
          <a:xfrm>
            <a:off x="1198662" y="3150338"/>
            <a:ext cx="9865096" cy="685959"/>
            <a:chOff x="978872" y="2570437"/>
            <a:chExt cx="5437064" cy="514350"/>
          </a:xfrm>
        </p:grpSpPr>
        <p:sp>
          <p:nvSpPr>
            <p:cNvPr id="84" name="Pentagon 5"/>
            <p:cNvSpPr/>
            <p:nvPr>
              <p:custDataLst>
                <p:tags r:id="rId2"/>
              </p:custDataLst>
            </p:nvPr>
          </p:nvSpPr>
          <p:spPr bwMode="auto">
            <a:xfrm>
              <a:off x="978872" y="2570437"/>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了解</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架构，能够说出</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Hive</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基础架构中各组件的作用</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5" name="MH_Others_1"/>
            <p:cNvSpPr/>
            <p:nvPr>
              <p:custDataLst>
                <p:tags r:id="rId3"/>
              </p:custDataLst>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6" name="组合 85"/>
          <p:cNvGrpSpPr/>
          <p:nvPr>
            <p:custDataLst>
              <p:tags r:id="rId4"/>
            </p:custDataLst>
          </p:nvPr>
        </p:nvGrpSpPr>
        <p:grpSpPr>
          <a:xfrm>
            <a:off x="1198662" y="4165416"/>
            <a:ext cx="9865096" cy="688077"/>
            <a:chOff x="978872" y="3338787"/>
            <a:chExt cx="5437064" cy="515938"/>
          </a:xfrm>
        </p:grpSpPr>
        <p:sp>
          <p:nvSpPr>
            <p:cNvPr id="87" name="Pentagon 6"/>
            <p:cNvSpPr/>
            <p:nvPr>
              <p:custDataLst>
                <p:tags r:id="rId5"/>
              </p:custDataLst>
            </p:nvPr>
          </p:nvSpPr>
          <p:spPr bwMode="auto">
            <a:xfrm>
              <a:off x="978872" y="3338787"/>
              <a:ext cx="5437064" cy="515938"/>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掌握</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的数据模型，能够描述</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数据库</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表</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分区</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和</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分桶</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的概念和作用。</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8" name="MH_Others_1"/>
            <p:cNvSpPr/>
            <p:nvPr>
              <p:custDataLst>
                <p:tags r:id="rId6"/>
              </p:custDataLst>
            </p:nvPr>
          </p:nvSpPr>
          <p:spPr bwMode="auto">
            <a:xfrm>
              <a:off x="985222" y="3338787"/>
              <a:ext cx="82550" cy="515938"/>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9" name="组合 88"/>
          <p:cNvGrpSpPr/>
          <p:nvPr>
            <p:custDataLst>
              <p:tags r:id="rId7"/>
            </p:custDataLst>
          </p:nvPr>
        </p:nvGrpSpPr>
        <p:grpSpPr>
          <a:xfrm>
            <a:off x="1198662" y="5182612"/>
            <a:ext cx="9865096" cy="685959"/>
            <a:chOff x="978872" y="4108725"/>
            <a:chExt cx="5437064" cy="514350"/>
          </a:xfrm>
        </p:grpSpPr>
        <p:sp>
          <p:nvSpPr>
            <p:cNvPr id="90" name="Pentagon 7"/>
            <p:cNvSpPr/>
            <p:nvPr>
              <p:custDataLst>
                <p:tags r:id="rId8"/>
              </p:custDataLst>
            </p:nvPr>
          </p:nvSpPr>
          <p:spPr bwMode="auto">
            <a:xfrm>
              <a:off x="978872" y="4108725"/>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熟悉</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的数据类型，能够描述</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原生数据类型</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和</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复杂数据类型</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的概念。</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91" name="MH_Others_1"/>
            <p:cNvSpPr/>
            <p:nvPr>
              <p:custDataLst>
                <p:tags r:id="rId9"/>
              </p:custDataLst>
            </p:nvPr>
          </p:nvSpPr>
          <p:spPr bwMode="auto">
            <a:xfrm>
              <a:off x="985222" y="4108725"/>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71292" y="572758"/>
            <a:ext cx="3911746"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单元概述</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 Summary</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80" name="TextBox 35"/>
          <p:cNvSpPr txBox="1">
            <a:spLocks noChangeArrowheads="1"/>
          </p:cNvSpPr>
          <p:nvPr/>
        </p:nvSpPr>
        <p:spPr bwMode="auto">
          <a:xfrm>
            <a:off x="1009935" y="1714674"/>
            <a:ext cx="10151132"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ncho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sym typeface="+mn-ea"/>
              </a:rPr>
              <a:t>在信息时代，数据已成为企业发展的关键资产，但如何有效处理并从中提取决策价值，已成为亟待解决的难题。面对企业内部大量分散且异构的数据，数据仓库应运而生。它像一座精心设计的</a:t>
            </a:r>
            <a:r>
              <a:rPr lang="en-US" altLang="zh-CN" sz="2000" dirty="0">
                <a:solidFill>
                  <a:srgbClr val="595959"/>
                </a:solidFill>
                <a:latin typeface="微软雅黑" panose="020B0503020204020204" pitchFamily="34" charset="-122"/>
                <a:ea typeface="微软雅黑" panose="020B0503020204020204" pitchFamily="34" charset="-122"/>
                <a:sym typeface="+mn-ea"/>
              </a:rPr>
              <a:t>“</a:t>
            </a:r>
            <a:r>
              <a:rPr lang="zh-CN" altLang="en-US" sz="2000" dirty="0">
                <a:solidFill>
                  <a:srgbClr val="1369B2"/>
                </a:solidFill>
                <a:latin typeface="微软雅黑" panose="020B0503020204020204" pitchFamily="34" charset="-122"/>
                <a:ea typeface="微软雅黑" panose="020B0503020204020204" pitchFamily="34" charset="-122"/>
                <a:sym typeface="+mn-ea"/>
              </a:rPr>
              <a:t>桥</a:t>
            </a:r>
            <a:r>
              <a:rPr lang="en-US" altLang="zh-CN" sz="2000" dirty="0">
                <a:solidFill>
                  <a:srgbClr val="595959"/>
                </a:solidFill>
                <a:latin typeface="微软雅黑" panose="020B0503020204020204" pitchFamily="34" charset="-122"/>
                <a:ea typeface="微软雅黑" panose="020B0503020204020204" pitchFamily="34" charset="-122"/>
                <a:sym typeface="+mn-ea"/>
              </a:rPr>
              <a:t>”</a:t>
            </a:r>
            <a:r>
              <a:rPr lang="zh-CN" altLang="en-US" sz="2000" dirty="0">
                <a:solidFill>
                  <a:srgbClr val="595959"/>
                </a:solidFill>
                <a:latin typeface="微软雅黑" panose="020B0503020204020204" pitchFamily="34" charset="-122"/>
                <a:ea typeface="微软雅黑" panose="020B0503020204020204" pitchFamily="34" charset="-122"/>
                <a:sym typeface="+mn-ea"/>
              </a:rPr>
              <a:t>，整合并重组数据以支持高效的分析决策。在众多数据仓库工具中，</a:t>
            </a:r>
            <a:r>
              <a:rPr lang="en-US" altLang="zh-CN" sz="2000" dirty="0">
                <a:solidFill>
                  <a:srgbClr val="595959"/>
                </a:solidFill>
                <a:latin typeface="微软雅黑" panose="020B0503020204020204" pitchFamily="34" charset="-122"/>
                <a:ea typeface="微软雅黑" panose="020B0503020204020204" pitchFamily="34" charset="-122"/>
                <a:sym typeface="+mn-ea"/>
              </a:rPr>
              <a:t>Hive</a:t>
            </a:r>
            <a:r>
              <a:rPr lang="zh-CN" altLang="en-US" sz="2000" dirty="0">
                <a:solidFill>
                  <a:srgbClr val="595959"/>
                </a:solidFill>
                <a:latin typeface="微软雅黑" panose="020B0503020204020204" pitchFamily="34" charset="-122"/>
                <a:ea typeface="微软雅黑" panose="020B0503020204020204" pitchFamily="34" charset="-122"/>
                <a:sym typeface="+mn-ea"/>
              </a:rPr>
              <a:t>以其接近</a:t>
            </a:r>
            <a:r>
              <a:rPr lang="en-US" altLang="zh-CN" sz="2000" dirty="0">
                <a:solidFill>
                  <a:srgbClr val="1369B2"/>
                </a:solidFill>
                <a:latin typeface="微软雅黑" panose="020B0503020204020204" pitchFamily="34" charset="-122"/>
                <a:ea typeface="微软雅黑" panose="020B0503020204020204" pitchFamily="34" charset="-122"/>
                <a:sym typeface="+mn-ea"/>
              </a:rPr>
              <a:t>SQL</a:t>
            </a:r>
            <a:r>
              <a:rPr lang="zh-CN" altLang="en-US" sz="2000" dirty="0">
                <a:solidFill>
                  <a:srgbClr val="1369B2"/>
                </a:solidFill>
                <a:latin typeface="微软雅黑" panose="020B0503020204020204" pitchFamily="34" charset="-122"/>
                <a:ea typeface="微软雅黑" panose="020B0503020204020204" pitchFamily="34" charset="-122"/>
                <a:sym typeface="+mn-ea"/>
              </a:rPr>
              <a:t>的语法</a:t>
            </a:r>
            <a:r>
              <a:rPr lang="zh-CN" altLang="en-US" sz="2000" dirty="0">
                <a:solidFill>
                  <a:srgbClr val="595959"/>
                </a:solidFill>
                <a:latin typeface="微软雅黑" panose="020B0503020204020204" pitchFamily="34" charset="-122"/>
                <a:ea typeface="微软雅黑" panose="020B0503020204020204" pitchFamily="34" charset="-122"/>
                <a:sym typeface="+mn-ea"/>
              </a:rPr>
              <a:t>和</a:t>
            </a:r>
            <a:r>
              <a:rPr lang="zh-CN" altLang="en-US" sz="2000" dirty="0">
                <a:solidFill>
                  <a:srgbClr val="1369B2"/>
                </a:solidFill>
                <a:latin typeface="微软雅黑" panose="020B0503020204020204" pitchFamily="34" charset="-122"/>
                <a:ea typeface="微软雅黑" panose="020B0503020204020204" pitchFamily="34" charset="-122"/>
                <a:sym typeface="+mn-ea"/>
              </a:rPr>
              <a:t>面向海量数据</a:t>
            </a:r>
            <a:r>
              <a:rPr lang="zh-CN" altLang="en-US" sz="2000" dirty="0">
                <a:solidFill>
                  <a:srgbClr val="595959"/>
                </a:solidFill>
                <a:latin typeface="微软雅黑" panose="020B0503020204020204" pitchFamily="34" charset="-122"/>
                <a:ea typeface="微软雅黑" panose="020B0503020204020204" pitchFamily="34" charset="-122"/>
                <a:sym typeface="+mn-ea"/>
              </a:rPr>
              <a:t>的处理能力脱颖而出，成为企业构建数据仓库的常见选择。</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4" name="Picture 4" descr="https://timgsa.baidu.com/timg?image&amp;quality=80&amp;size=b9999_10000&amp;sec=1553764787053&amp;di=63201b69439172d2f26edff5c9a921d9&amp;imgtype=0&amp;src=http%3A%2F%2Fscimg.jb51.net%2Fallimg%2F150701%2F14-150F11I343I7.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917940" y="3651885"/>
            <a:ext cx="2465705" cy="31330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37863" y="572758"/>
            <a:ext cx="3007988"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目录</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Contents</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45" name="组合 44"/>
          <p:cNvGrpSpPr/>
          <p:nvPr>
            <p:custDataLst>
              <p:tags r:id="rId1"/>
            </p:custDataLst>
          </p:nvPr>
        </p:nvGrpSpPr>
        <p:grpSpPr>
          <a:xfrm>
            <a:off x="3119265" y="2155829"/>
            <a:ext cx="1192190" cy="613062"/>
            <a:chOff x="2215144" y="982844"/>
            <a:chExt cx="1244730" cy="842780"/>
          </a:xfrm>
        </p:grpSpPr>
        <p:sp>
          <p:nvSpPr>
            <p:cNvPr id="46" name="平行四边形 45"/>
            <p:cNvSpPr/>
            <p:nvPr>
              <p:custDataLst>
                <p:tags r:id="rId2"/>
              </p:custDataLst>
            </p:nvPr>
          </p:nvSpPr>
          <p:spPr>
            <a:xfrm>
              <a:off x="2215144" y="982844"/>
              <a:ext cx="1120898" cy="842780"/>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7" name="文本框 9"/>
            <p:cNvSpPr txBox="1"/>
            <p:nvPr>
              <p:custDataLst>
                <p:tags r:id="rId3"/>
              </p:custDataLst>
            </p:nvPr>
          </p:nvSpPr>
          <p:spPr>
            <a:xfrm>
              <a:off x="2393075" y="1005670"/>
              <a:ext cx="1066799" cy="803893"/>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8" name="组合 47"/>
          <p:cNvGrpSpPr/>
          <p:nvPr>
            <p:custDataLst>
              <p:tags r:id="rId4"/>
            </p:custDataLst>
          </p:nvPr>
        </p:nvGrpSpPr>
        <p:grpSpPr>
          <a:xfrm>
            <a:off x="3029414" y="3885527"/>
            <a:ext cx="1192190" cy="618406"/>
            <a:chOff x="2215144" y="2026500"/>
            <a:chExt cx="1244730" cy="850129"/>
          </a:xfrm>
        </p:grpSpPr>
        <p:sp>
          <p:nvSpPr>
            <p:cNvPr id="49" name="平行四边形 48"/>
            <p:cNvSpPr/>
            <p:nvPr>
              <p:custDataLst>
                <p:tags r:id="rId5"/>
              </p:custDataLst>
            </p:nvPr>
          </p:nvSpPr>
          <p:spPr>
            <a:xfrm>
              <a:off x="2215144" y="2033848"/>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0" name="文本框 10"/>
            <p:cNvSpPr txBox="1"/>
            <p:nvPr>
              <p:custDataLst>
                <p:tags r:id="rId6"/>
              </p:custDataLst>
            </p:nvPr>
          </p:nvSpPr>
          <p:spPr>
            <a:xfrm>
              <a:off x="2393075" y="2026500"/>
              <a:ext cx="1066799" cy="803896"/>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1" name="组合 50"/>
          <p:cNvGrpSpPr/>
          <p:nvPr>
            <p:custDataLst>
              <p:tags r:id="rId7"/>
            </p:custDataLst>
          </p:nvPr>
        </p:nvGrpSpPr>
        <p:grpSpPr>
          <a:xfrm>
            <a:off x="3000660" y="5581573"/>
            <a:ext cx="1192190" cy="614525"/>
            <a:chOff x="2215144" y="3084852"/>
            <a:chExt cx="1244730" cy="844793"/>
          </a:xfrm>
        </p:grpSpPr>
        <p:sp>
          <p:nvSpPr>
            <p:cNvPr id="52" name="平行四边形 51"/>
            <p:cNvSpPr/>
            <p:nvPr>
              <p:custDataLst>
                <p:tags r:id="rId8"/>
              </p:custDataLst>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3" name="文本框 11"/>
            <p:cNvSpPr txBox="1"/>
            <p:nvPr>
              <p:custDataLst>
                <p:tags r:id="rId9"/>
              </p:custDataLst>
            </p:nvPr>
          </p:nvSpPr>
          <p:spPr>
            <a:xfrm>
              <a:off x="2393075" y="3125750"/>
              <a:ext cx="1066799" cy="80389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60" name="组合 59"/>
          <p:cNvGrpSpPr/>
          <p:nvPr>
            <p:custDataLst>
              <p:tags r:id="rId10"/>
            </p:custDataLst>
          </p:nvPr>
        </p:nvGrpSpPr>
        <p:grpSpPr>
          <a:xfrm>
            <a:off x="4024817" y="2133650"/>
            <a:ext cx="5142331" cy="613062"/>
            <a:chOff x="4315150" y="953426"/>
            <a:chExt cx="3857250" cy="540057"/>
          </a:xfrm>
        </p:grpSpPr>
        <p:sp>
          <p:nvSpPr>
            <p:cNvPr id="61" name="矩形 60"/>
            <p:cNvSpPr/>
            <p:nvPr>
              <p:custDataLst>
                <p:tags r:id="rId11"/>
              </p:custDataLst>
            </p:nvPr>
          </p:nvSpPr>
          <p:spPr>
            <a:xfrm>
              <a:off x="4841196" y="1036090"/>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任务：认识数据仓库</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平行四边形 61"/>
            <p:cNvSpPr/>
            <p:nvPr>
              <p:custDataLst>
                <p:tags r:id="rId12"/>
              </p:custDataLst>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3" name="组合 62"/>
          <p:cNvGrpSpPr/>
          <p:nvPr>
            <p:custDataLst>
              <p:tags r:id="rId13"/>
            </p:custDataLst>
          </p:nvPr>
        </p:nvGrpSpPr>
        <p:grpSpPr>
          <a:xfrm>
            <a:off x="3934966" y="3868701"/>
            <a:ext cx="5142331" cy="613062"/>
            <a:chOff x="4315150" y="1647579"/>
            <a:chExt cx="3857250" cy="540057"/>
          </a:xfrm>
        </p:grpSpPr>
        <p:sp>
          <p:nvSpPr>
            <p:cNvPr id="64" name="矩形 63"/>
            <p:cNvSpPr/>
            <p:nvPr>
              <p:custDataLst>
                <p:tags r:id="rId14"/>
              </p:custDataLst>
            </p:nvPr>
          </p:nvSpPr>
          <p:spPr>
            <a:xfrm>
              <a:off x="4841196" y="1730243"/>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任务：认识</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Hive</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5" name="平行四边形 64"/>
            <p:cNvSpPr/>
            <p:nvPr>
              <p:custDataLst>
                <p:tags r:id="rId15"/>
              </p:custDataLst>
            </p:nvPr>
          </p:nvSpPr>
          <p:spPr>
            <a:xfrm>
              <a:off x="4315150" y="1647579"/>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6" name="组合 65"/>
          <p:cNvGrpSpPr/>
          <p:nvPr>
            <p:custDataLst>
              <p:tags r:id="rId16"/>
            </p:custDataLst>
          </p:nvPr>
        </p:nvGrpSpPr>
        <p:grpSpPr>
          <a:xfrm>
            <a:off x="3906212" y="5559920"/>
            <a:ext cx="5142331" cy="613062"/>
            <a:chOff x="4315150" y="2341731"/>
            <a:chExt cx="3857250" cy="540057"/>
          </a:xfrm>
        </p:grpSpPr>
        <p:sp>
          <p:nvSpPr>
            <p:cNvPr id="67" name="矩形 66"/>
            <p:cNvSpPr/>
            <p:nvPr>
              <p:custDataLst>
                <p:tags r:id="rId17"/>
              </p:custDataLst>
            </p:nvPr>
          </p:nvSpPr>
          <p:spPr>
            <a:xfrm>
              <a:off x="4841197" y="2424395"/>
              <a:ext cx="2827146" cy="332129"/>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任务：认识</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的数据组织方式</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8" name="平行四边形 67"/>
            <p:cNvSpPr/>
            <p:nvPr>
              <p:custDataLst>
                <p:tags r:id="rId18"/>
              </p:custDataLst>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511030" y="3075851"/>
            <a:ext cx="5009301"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a:t>
            </a:r>
            <a:r>
              <a:rPr lang="zh-CN" sz="4000" b="1" dirty="0">
                <a:solidFill>
                  <a:srgbClr val="595959"/>
                </a:solidFill>
                <a:latin typeface="微软雅黑" panose="020B0503020204020204" pitchFamily="34" charset="-122"/>
                <a:ea typeface="微软雅黑" panose="020B0503020204020204" pitchFamily="34" charset="-122"/>
                <a:cs typeface="+mn-ea"/>
                <a:sym typeface="+mn-lt"/>
              </a:rPr>
              <a:t>认识数据仓库</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1.1</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数据仓库简介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198880"/>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了解数据仓库，能够说出</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数据仓库的显著特点</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065"/>
            <a:ext cx="6805930" cy="3331210"/>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204899"/>
            <a:ext cx="5927055" cy="28613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数据仓库</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Data Warehouse</a:t>
            </a:r>
            <a:r>
              <a:rPr lang="zh-CN" altLang="en-US" sz="2000" dirty="0">
                <a:solidFill>
                  <a:srgbClr val="595959"/>
                </a:solidFill>
                <a:latin typeface="微软雅黑" panose="020B0503020204020204" pitchFamily="34" charset="-122"/>
                <a:ea typeface="微软雅黑" panose="020B0503020204020204" pitchFamily="34" charset="-122"/>
              </a:rPr>
              <a:t>）是用于</a:t>
            </a:r>
            <a:r>
              <a:rPr lang="zh-CN" altLang="en-US" sz="2000" dirty="0">
                <a:solidFill>
                  <a:srgbClr val="1369B2"/>
                </a:solidFill>
                <a:latin typeface="微软雅黑" panose="020B0503020204020204" pitchFamily="34" charset="-122"/>
                <a:ea typeface="微软雅黑" panose="020B0503020204020204" pitchFamily="34" charset="-122"/>
              </a:rPr>
              <a:t>数据存储</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分析</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报表</a:t>
            </a:r>
            <a:r>
              <a:rPr lang="zh-CN" altLang="en-US" sz="2000" dirty="0">
                <a:solidFill>
                  <a:srgbClr val="595959"/>
                </a:solidFill>
                <a:latin typeface="微软雅黑" panose="020B0503020204020204" pitchFamily="34" charset="-122"/>
                <a:ea typeface="微软雅黑" panose="020B0503020204020204" pitchFamily="34" charset="-122"/>
              </a:rPr>
              <a:t>生成的集成化管理系统，旨在构建面向分析的</a:t>
            </a:r>
            <a:r>
              <a:rPr lang="zh-CN" altLang="en-US" sz="2000" dirty="0">
                <a:solidFill>
                  <a:srgbClr val="1369B2"/>
                </a:solidFill>
                <a:latin typeface="微软雅黑" panose="020B0503020204020204" pitchFamily="34" charset="-122"/>
                <a:ea typeface="微软雅黑" panose="020B0503020204020204" pitchFamily="34" charset="-122"/>
              </a:rPr>
              <a:t>统一数据环境</a:t>
            </a:r>
            <a:r>
              <a:rPr lang="zh-CN" altLang="en-US" sz="2000" dirty="0">
                <a:solidFill>
                  <a:srgbClr val="595959"/>
                </a:solidFill>
                <a:latin typeface="微软雅黑" panose="020B0503020204020204" pitchFamily="34" charset="-122"/>
                <a:ea typeface="微软雅黑" panose="020B0503020204020204" pitchFamily="34" charset="-122"/>
              </a:rPr>
              <a:t>，为企业决策提供支持。数据仓库技术的发展不仅推动了企业的数字化转型，也体现了科技工作者在推动社会经济高质量发展中的责任担当。</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数据仓库简介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原创设计师QQ598969553          _4"/>
          <p:cNvSpPr/>
          <p:nvPr/>
        </p:nvSpPr>
        <p:spPr>
          <a:xfrm>
            <a:off x="982638" y="1053530"/>
            <a:ext cx="10441160"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数据仓库具有四个显著特点，分别是</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面向主题</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Subject-Oriented</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集成性</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Integrated</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非易失性</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Non-Volatile</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时变性</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Time-Variant</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数据仓库简介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Shape 2012"/>
          <p:cNvSpPr/>
          <p:nvPr/>
        </p:nvSpPr>
        <p:spPr>
          <a:xfrm>
            <a:off x="7055425" y="2421682"/>
            <a:ext cx="3561372" cy="1686613"/>
          </a:xfrm>
          <a:prstGeom prst="roundRect">
            <a:avLst>
              <a:gd name="adj" fmla="val 6918"/>
            </a:avLst>
          </a:prstGeom>
          <a:noFill/>
          <a:ln w="12700">
            <a:solidFill>
              <a:srgbClr val="A6AAA9"/>
            </a:solidFill>
            <a:miter lim="400000"/>
          </a:ln>
        </p:spPr>
        <p:txBody>
          <a:bodyPr lIns="19051" tIns="19051" rIns="19051" bIns="19051" anchor="ctr"/>
          <a:lstStyle/>
          <a:p>
            <a:pPr lvl="0"/>
            <a:endParaRPr sz="1735">
              <a:latin typeface="微软雅黑" panose="020B0503020204020204" pitchFamily="34" charset="-122"/>
              <a:ea typeface="微软雅黑" panose="020B0503020204020204" pitchFamily="34" charset="-122"/>
              <a:cs typeface="+mn-ea"/>
              <a:sym typeface="+mn-lt"/>
            </a:endParaRPr>
          </a:p>
        </p:txBody>
      </p:sp>
      <p:sp>
        <p:nvSpPr>
          <p:cNvPr id="5" name="Shape 2013"/>
          <p:cNvSpPr/>
          <p:nvPr/>
        </p:nvSpPr>
        <p:spPr>
          <a:xfrm>
            <a:off x="7055425" y="4352158"/>
            <a:ext cx="3561372" cy="1684827"/>
          </a:xfrm>
          <a:prstGeom prst="roundRect">
            <a:avLst>
              <a:gd name="adj" fmla="val 6925"/>
            </a:avLst>
          </a:prstGeom>
          <a:noFill/>
          <a:ln w="12700">
            <a:solidFill>
              <a:srgbClr val="A6AAA9"/>
            </a:solidFill>
            <a:miter lim="400000"/>
          </a:ln>
        </p:spPr>
        <p:txBody>
          <a:bodyPr lIns="19051" tIns="19051" rIns="19051" bIns="19051" anchor="ctr"/>
          <a:lstStyle/>
          <a:p>
            <a:pPr lvl="0"/>
            <a:endParaRPr sz="1735">
              <a:latin typeface="微软雅黑" panose="020B0503020204020204" pitchFamily="34" charset="-122"/>
              <a:ea typeface="微软雅黑" panose="020B0503020204020204" pitchFamily="34" charset="-122"/>
              <a:cs typeface="+mn-ea"/>
              <a:sym typeface="+mn-lt"/>
            </a:endParaRPr>
          </a:p>
        </p:txBody>
      </p:sp>
      <p:sp>
        <p:nvSpPr>
          <p:cNvPr id="6" name="Shape 2014"/>
          <p:cNvSpPr/>
          <p:nvPr/>
        </p:nvSpPr>
        <p:spPr>
          <a:xfrm>
            <a:off x="1581951" y="4351265"/>
            <a:ext cx="3561372" cy="1686612"/>
          </a:xfrm>
          <a:prstGeom prst="roundRect">
            <a:avLst>
              <a:gd name="adj" fmla="val 6918"/>
            </a:avLst>
          </a:prstGeom>
          <a:noFill/>
          <a:ln w="12700">
            <a:solidFill>
              <a:srgbClr val="A6AAA9"/>
            </a:solidFill>
            <a:miter lim="400000"/>
          </a:ln>
        </p:spPr>
        <p:txBody>
          <a:bodyPr lIns="19051" tIns="19051" rIns="19051" bIns="19051" anchor="ctr"/>
          <a:lstStyle/>
          <a:p>
            <a:pPr lvl="0"/>
            <a:endParaRPr sz="1735">
              <a:latin typeface="微软雅黑" panose="020B0503020204020204" pitchFamily="34" charset="-122"/>
              <a:ea typeface="微软雅黑" panose="020B0503020204020204" pitchFamily="34" charset="-122"/>
              <a:cs typeface="+mn-ea"/>
              <a:sym typeface="+mn-lt"/>
            </a:endParaRPr>
          </a:p>
        </p:txBody>
      </p:sp>
      <p:sp>
        <p:nvSpPr>
          <p:cNvPr id="7" name="Shape 2015"/>
          <p:cNvSpPr/>
          <p:nvPr/>
        </p:nvSpPr>
        <p:spPr>
          <a:xfrm>
            <a:off x="1581951" y="2421682"/>
            <a:ext cx="3561372" cy="1686613"/>
          </a:xfrm>
          <a:prstGeom prst="roundRect">
            <a:avLst>
              <a:gd name="adj" fmla="val 6918"/>
            </a:avLst>
          </a:prstGeom>
          <a:noFill/>
          <a:ln w="12700">
            <a:solidFill>
              <a:srgbClr val="A6AAA9"/>
            </a:solidFill>
            <a:miter lim="400000"/>
          </a:ln>
        </p:spPr>
        <p:txBody>
          <a:bodyPr lIns="19051" tIns="19051" rIns="19051" bIns="19051" anchor="ctr"/>
          <a:lstStyle/>
          <a:p>
            <a:pPr lvl="0"/>
            <a:endParaRPr sz="1735">
              <a:latin typeface="微软雅黑" panose="020B0503020204020204" pitchFamily="34" charset="-122"/>
              <a:ea typeface="微软雅黑" panose="020B0503020204020204" pitchFamily="34" charset="-122"/>
              <a:cs typeface="+mn-ea"/>
              <a:sym typeface="+mn-lt"/>
            </a:endParaRPr>
          </a:p>
        </p:txBody>
      </p:sp>
      <p:sp>
        <p:nvSpPr>
          <p:cNvPr id="8" name="Shape 2016"/>
          <p:cNvSpPr/>
          <p:nvPr/>
        </p:nvSpPr>
        <p:spPr>
          <a:xfrm>
            <a:off x="4651927" y="2789323"/>
            <a:ext cx="2887903" cy="28879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a:miter lim="400000"/>
          </a:ln>
        </p:spPr>
        <p:txBody>
          <a:bodyPr lIns="25400" tIns="25400" rIns="25400" bIns="25400" anchor="ctr"/>
          <a:lstStyle/>
          <a:p>
            <a:pPr lvl="0"/>
            <a:endParaRPr sz="1735">
              <a:latin typeface="微软雅黑" panose="020B0503020204020204" pitchFamily="34" charset="-122"/>
              <a:ea typeface="微软雅黑" panose="020B0503020204020204" pitchFamily="34" charset="-122"/>
              <a:cs typeface="+mn-ea"/>
              <a:sym typeface="+mn-lt"/>
            </a:endParaRPr>
          </a:p>
        </p:txBody>
      </p:sp>
      <p:sp>
        <p:nvSpPr>
          <p:cNvPr id="9" name="Shape 2021"/>
          <p:cNvSpPr/>
          <p:nvPr/>
        </p:nvSpPr>
        <p:spPr>
          <a:xfrm>
            <a:off x="2143939" y="2999782"/>
            <a:ext cx="2612724" cy="894748"/>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algn="just"/>
            <a:r>
              <a:rPr lang="zh-CN" altLang="en-US" sz="1600" dirty="0">
                <a:solidFill>
                  <a:srgbClr val="1369B2"/>
                </a:solidFill>
                <a:latin typeface="微软雅黑" panose="020B0503020204020204" pitchFamily="34" charset="-122"/>
                <a:ea typeface="微软雅黑" panose="020B0503020204020204" pitchFamily="34" charset="-122"/>
                <a:cs typeface="+mn-ea"/>
                <a:sym typeface="+mn-lt"/>
              </a:rPr>
              <a:t>面向主题</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是指将分析</a:t>
            </a:r>
            <a:r>
              <a:rPr lang="zh-CN" altLang="en-US" sz="1600" dirty="0">
                <a:solidFill>
                  <a:srgbClr val="1369B2"/>
                </a:solidFill>
                <a:latin typeface="微软雅黑" panose="020B0503020204020204" pitchFamily="34" charset="-122"/>
                <a:ea typeface="微软雅黑" panose="020B0503020204020204" pitchFamily="34" charset="-122"/>
                <a:cs typeface="+mn-ea"/>
                <a:sym typeface="+mn-lt"/>
              </a:rPr>
              <a:t>对象抽象为主题</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，以便集中</a:t>
            </a:r>
            <a:r>
              <a:rPr lang="zh-CN" altLang="en-US" sz="1600" dirty="0">
                <a:solidFill>
                  <a:srgbClr val="1369B2"/>
                </a:solidFill>
                <a:latin typeface="微软雅黑" panose="020B0503020204020204" pitchFamily="34" charset="-122"/>
                <a:ea typeface="微软雅黑" panose="020B0503020204020204" pitchFamily="34" charset="-122"/>
                <a:cs typeface="+mn-ea"/>
                <a:sym typeface="+mn-lt"/>
              </a:rPr>
              <a:t>分析</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和</a:t>
            </a:r>
            <a:r>
              <a:rPr lang="zh-CN" altLang="en-US" sz="1600" dirty="0">
                <a:solidFill>
                  <a:srgbClr val="1369B2"/>
                </a:solidFill>
                <a:latin typeface="微软雅黑" panose="020B0503020204020204" pitchFamily="34" charset="-122"/>
                <a:ea typeface="微软雅黑" panose="020B0503020204020204" pitchFamily="34" charset="-122"/>
                <a:cs typeface="+mn-ea"/>
                <a:sym typeface="+mn-lt"/>
              </a:rPr>
              <a:t>综合归类</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 name="Shape 2022"/>
          <p:cNvSpPr/>
          <p:nvPr/>
        </p:nvSpPr>
        <p:spPr>
          <a:xfrm>
            <a:off x="2032325" y="2497604"/>
            <a:ext cx="1869332" cy="401615"/>
          </a:xfrm>
          <a:prstGeom prst="rect">
            <a:avLst/>
          </a:prstGeom>
          <a:ln w="12700">
            <a:miter lim="400000"/>
          </a:ln>
        </p:spPr>
        <p:txBody>
          <a:bodyPr lIns="0" tIns="0" rIns="0" bIns="0" anchor="ctr"/>
          <a:lstStyle>
            <a:lvl1pPr algn="l">
              <a:lnSpc>
                <a:spcPct val="120000"/>
              </a:lnSpc>
              <a:defRPr sz="3500">
                <a:solidFill>
                  <a:srgbClr val="53585F"/>
                </a:solidFill>
              </a:defRPr>
            </a:lvl1pPr>
          </a:lstStyle>
          <a:p>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面向主题</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1" name="Shape 2023"/>
          <p:cNvSpPr/>
          <p:nvPr/>
        </p:nvSpPr>
        <p:spPr>
          <a:xfrm>
            <a:off x="2075002" y="4841699"/>
            <a:ext cx="2681661" cy="838091"/>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algn="just"/>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集成性要求将来自不同系统的数据进行集中处理，解决字段定义不统一、计量单位不一致、缺失值等问题。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2" name="Shape 2024"/>
          <p:cNvSpPr/>
          <p:nvPr/>
        </p:nvSpPr>
        <p:spPr>
          <a:xfrm>
            <a:off x="2017842" y="4412292"/>
            <a:ext cx="1869332" cy="401615"/>
          </a:xfrm>
          <a:prstGeom prst="rect">
            <a:avLst/>
          </a:prstGeom>
          <a:ln w="12700">
            <a:miter lim="400000"/>
          </a:ln>
        </p:spPr>
        <p:txBody>
          <a:bodyPr lIns="0" tIns="0" rIns="0" bIns="0" anchor="ctr"/>
          <a:lstStyle>
            <a:lvl1pPr algn="l">
              <a:lnSpc>
                <a:spcPct val="120000"/>
              </a:lnSpc>
              <a:defRPr sz="3500">
                <a:solidFill>
                  <a:srgbClr val="53585F"/>
                </a:solidFill>
              </a:defRPr>
            </a:lvl1pPr>
          </a:lstStyle>
          <a:p>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集成性</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3" name="Shape 2025"/>
          <p:cNvSpPr/>
          <p:nvPr/>
        </p:nvSpPr>
        <p:spPr>
          <a:xfrm>
            <a:off x="7610640" y="3082538"/>
            <a:ext cx="2450184" cy="894748"/>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pPr algn="just"/>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非易失性是指数据仓库主要用于分析而非频繁修改。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4" name="Shape 2026"/>
          <p:cNvSpPr/>
          <p:nvPr/>
        </p:nvSpPr>
        <p:spPr>
          <a:xfrm>
            <a:off x="8290343" y="2537458"/>
            <a:ext cx="1869332" cy="401615"/>
          </a:xfrm>
          <a:prstGeom prst="rect">
            <a:avLst/>
          </a:prstGeom>
          <a:ln w="12700">
            <a:miter lim="400000"/>
          </a:ln>
        </p:spPr>
        <p:txBody>
          <a:bodyPr lIns="0" tIns="0" rIns="0" bIns="0" anchor="ctr"/>
          <a:lstStyle>
            <a:lvl1pPr algn="r">
              <a:defRPr sz="3500">
                <a:solidFill>
                  <a:srgbClr val="53585F"/>
                </a:solidFill>
              </a:defRPr>
            </a:lvl1pPr>
          </a:lstStyle>
          <a:p>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非易失性</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 name="Shape 2027"/>
          <p:cNvSpPr/>
          <p:nvPr/>
        </p:nvSpPr>
        <p:spPr>
          <a:xfrm>
            <a:off x="7539831" y="4881410"/>
            <a:ext cx="2597110" cy="758520"/>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pPr algn="just"/>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时变性强调随着时间推移，数据仓库会持续引入新的数据批次，支持对不同时间段的数据进行分析。</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6" name="Shape 2028"/>
          <p:cNvSpPr/>
          <p:nvPr/>
        </p:nvSpPr>
        <p:spPr>
          <a:xfrm>
            <a:off x="8470233" y="4411822"/>
            <a:ext cx="1869332" cy="401615"/>
          </a:xfrm>
          <a:prstGeom prst="rect">
            <a:avLst/>
          </a:prstGeom>
          <a:ln w="12700">
            <a:miter lim="400000"/>
          </a:ln>
        </p:spPr>
        <p:txBody>
          <a:bodyPr lIns="0" tIns="0" rIns="0" bIns="0" anchor="ctr"/>
          <a:lstStyle>
            <a:lvl1pPr algn="r">
              <a:defRPr sz="3500">
                <a:solidFill>
                  <a:srgbClr val="53585F"/>
                </a:solidFill>
              </a:defRPr>
            </a:lvl1pPr>
          </a:lstStyle>
          <a:p>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时变性</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17" name="Group 2031"/>
          <p:cNvGrpSpPr/>
          <p:nvPr/>
        </p:nvGrpSpPr>
        <p:grpSpPr>
          <a:xfrm>
            <a:off x="1107307" y="2787246"/>
            <a:ext cx="955485" cy="955485"/>
            <a:chOff x="0" y="0"/>
            <a:chExt cx="1910968" cy="1910968"/>
          </a:xfrm>
        </p:grpSpPr>
        <p:sp>
          <p:nvSpPr>
            <p:cNvPr id="18"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33867" tIns="33867" rIns="33867" bIns="33867" numCol="1" anchor="ctr">
              <a:noAutofit/>
            </a:bodyPr>
            <a:lstStyle/>
            <a:p>
              <a:pPr lvl="0"/>
              <a:endParaRPr sz="1735">
                <a:latin typeface="微软雅黑" panose="020B0503020204020204" pitchFamily="34" charset="-122"/>
                <a:ea typeface="微软雅黑" panose="020B0503020204020204" pitchFamily="34" charset="-122"/>
                <a:cs typeface="+mn-ea"/>
                <a:sym typeface="+mn-lt"/>
              </a:endParaRPr>
            </a:p>
          </p:txBody>
        </p:sp>
        <p:sp>
          <p:nvSpPr>
            <p:cNvPr id="19"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735">
                <a:latin typeface="微软雅黑" panose="020B0503020204020204" pitchFamily="34" charset="-122"/>
                <a:ea typeface="微软雅黑" panose="020B0503020204020204" pitchFamily="34" charset="-122"/>
                <a:cs typeface="+mn-ea"/>
                <a:sym typeface="+mn-lt"/>
              </a:endParaRPr>
            </a:p>
          </p:txBody>
        </p:sp>
      </p:grpSp>
      <p:grpSp>
        <p:nvGrpSpPr>
          <p:cNvPr id="20" name="Group 2034"/>
          <p:cNvGrpSpPr/>
          <p:nvPr/>
        </p:nvGrpSpPr>
        <p:grpSpPr>
          <a:xfrm>
            <a:off x="1109974" y="4719497"/>
            <a:ext cx="950151" cy="950151"/>
            <a:chOff x="0" y="0"/>
            <a:chExt cx="1900299" cy="1900299"/>
          </a:xfrm>
        </p:grpSpPr>
        <p:sp>
          <p:nvSpPr>
            <p:cNvPr id="21"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33867" tIns="33867" rIns="33867" bIns="33867" numCol="1" anchor="ctr">
              <a:noAutofit/>
            </a:bodyPr>
            <a:lstStyle/>
            <a:p>
              <a:pPr lvl="0"/>
              <a:endParaRPr sz="1735">
                <a:latin typeface="微软雅黑" panose="020B0503020204020204" pitchFamily="34" charset="-122"/>
                <a:ea typeface="微软雅黑" panose="020B0503020204020204" pitchFamily="34" charset="-122"/>
                <a:cs typeface="+mn-ea"/>
                <a:sym typeface="+mn-lt"/>
              </a:endParaRPr>
            </a:p>
          </p:txBody>
        </p:sp>
        <p:sp>
          <p:nvSpPr>
            <p:cNvPr id="22"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735">
                <a:latin typeface="微软雅黑" panose="020B0503020204020204" pitchFamily="34" charset="-122"/>
                <a:ea typeface="微软雅黑" panose="020B0503020204020204" pitchFamily="34" charset="-122"/>
                <a:cs typeface="+mn-ea"/>
                <a:sym typeface="+mn-lt"/>
              </a:endParaRPr>
            </a:p>
          </p:txBody>
        </p:sp>
      </p:grpSp>
      <p:sp>
        <p:nvSpPr>
          <p:cNvPr id="23" name="Shape 2035"/>
          <p:cNvSpPr/>
          <p:nvPr/>
        </p:nvSpPr>
        <p:spPr>
          <a:xfrm>
            <a:off x="10136941" y="4719495"/>
            <a:ext cx="950152" cy="950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25400" tIns="25400" rIns="25400" bIns="25400" numCol="1" anchor="ctr">
            <a:noAutofit/>
          </a:bodyPr>
          <a:lstStyle/>
          <a:p>
            <a:pPr lvl="0"/>
            <a:endParaRPr sz="1735">
              <a:latin typeface="微软雅黑" panose="020B0503020204020204" pitchFamily="34" charset="-122"/>
              <a:ea typeface="微软雅黑" panose="020B0503020204020204" pitchFamily="34" charset="-122"/>
              <a:cs typeface="+mn-ea"/>
              <a:sym typeface="+mn-lt"/>
            </a:endParaRPr>
          </a:p>
        </p:txBody>
      </p:sp>
      <p:grpSp>
        <p:nvGrpSpPr>
          <p:cNvPr id="24" name="Group 2040"/>
          <p:cNvGrpSpPr/>
          <p:nvPr/>
        </p:nvGrpSpPr>
        <p:grpSpPr>
          <a:xfrm>
            <a:off x="10131634" y="2787246"/>
            <a:ext cx="955485" cy="955485"/>
            <a:chOff x="0" y="0"/>
            <a:chExt cx="1910968" cy="1910968"/>
          </a:xfrm>
        </p:grpSpPr>
        <p:sp>
          <p:nvSpPr>
            <p:cNvPr id="25"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33867" tIns="33867" rIns="33867" bIns="33867" numCol="1" anchor="ctr">
              <a:noAutofit/>
            </a:bodyPr>
            <a:lstStyle/>
            <a:p>
              <a:pPr lvl="0"/>
              <a:endParaRPr sz="1735">
                <a:latin typeface="微软雅黑" panose="020B0503020204020204" pitchFamily="34" charset="-122"/>
                <a:ea typeface="微软雅黑" panose="020B0503020204020204" pitchFamily="34" charset="-122"/>
                <a:cs typeface="+mn-ea"/>
                <a:sym typeface="+mn-lt"/>
              </a:endParaRPr>
            </a:p>
          </p:txBody>
        </p:sp>
        <p:sp>
          <p:nvSpPr>
            <p:cNvPr id="26"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0" tIns="0" rIns="0" bIns="0" numCol="1" anchor="ctr">
              <a:noAutofit/>
            </a:bodyPr>
            <a:lstStyle/>
            <a:p>
              <a:pPr lvl="0"/>
              <a:endParaRPr sz="1735">
                <a:latin typeface="微软雅黑" panose="020B0503020204020204" pitchFamily="34" charset="-122"/>
                <a:ea typeface="微软雅黑" panose="020B0503020204020204" pitchFamily="34" charset="-122"/>
                <a:cs typeface="+mn-ea"/>
                <a:sym typeface="+mn-lt"/>
              </a:endParaRPr>
            </a:p>
          </p:txBody>
        </p:sp>
      </p:grpSp>
      <p:sp>
        <p:nvSpPr>
          <p:cNvPr id="27" name="Text Placeholder 5"/>
          <p:cNvSpPr txBox="1"/>
          <p:nvPr/>
        </p:nvSpPr>
        <p:spPr>
          <a:xfrm>
            <a:off x="5327915" y="3894530"/>
            <a:ext cx="1535488" cy="63371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2665" b="1" dirty="0">
                <a:solidFill>
                  <a:schemeClr val="bg1"/>
                </a:solidFill>
                <a:latin typeface="微软雅黑" panose="020B0503020204020204" pitchFamily="34" charset="-122"/>
                <a:ea typeface="微软雅黑" panose="020B0503020204020204" pitchFamily="34" charset="-122"/>
                <a:cs typeface="+mn-ea"/>
                <a:sym typeface="+mn-lt"/>
              </a:rPr>
              <a:t>数据仓库的特点</a:t>
            </a:r>
            <a:endParaRPr lang="en-GB" altLang="zh-CN" sz="2665"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 name="Shape 2036"/>
          <p:cNvSpPr/>
          <p:nvPr/>
        </p:nvSpPr>
        <p:spPr>
          <a:xfrm>
            <a:off x="10410956" y="4980102"/>
            <a:ext cx="402123" cy="428939"/>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0" tIns="0" rIns="0" bIns="0" numCol="1" anchor="ctr">
            <a:noAutofit/>
          </a:bodyPr>
          <a:lstStyle/>
          <a:p>
            <a:pPr lvl="0"/>
            <a:endParaRPr sz="1735">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数据仓库简介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9" y="1341562"/>
            <a:ext cx="2088232"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1978268"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ETL</a:t>
            </a:r>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的定义</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465504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484277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1004330" y="2349674"/>
            <a:ext cx="10563483"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ETL</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是</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Extract-Transform-Load</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的缩写，其中</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Extract</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（抽取）指从</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一个</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或</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多个数据源</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抽取数据；</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Transform</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（转换）指对抽取的数据进行</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清洗</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与</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转换</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Load</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（加载）指将</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转换后的数据</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加载到</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目标系统</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36" name="图片 35"/>
          <p:cNvPicPr>
            <a:picLocks noChangeAspect="1"/>
          </p:cNvPicPr>
          <p:nvPr/>
        </p:nvPicPr>
        <p:blipFill>
          <a:blip r:embed="rId3"/>
          <a:stretch>
            <a:fillRect/>
          </a:stretch>
        </p:blipFill>
        <p:spPr>
          <a:xfrm>
            <a:off x="8183438" y="3607702"/>
            <a:ext cx="3168352" cy="3144073"/>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数据仓库的意义</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了解数据仓库的意义，能够说出</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构建数据仓库的目的</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065"/>
            <a:ext cx="6805930" cy="4105018"/>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061642"/>
            <a:ext cx="5927055" cy="37312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明确数据仓库的基本概念后，我们通过实际场景说明企业搭建数据仓库的意义。以大型保险集团为例，企业往往覆盖</a:t>
            </a:r>
            <a:r>
              <a:rPr lang="zh-CN" altLang="en-US" sz="2000" dirty="0">
                <a:solidFill>
                  <a:srgbClr val="1369B2"/>
                </a:solidFill>
                <a:latin typeface="微软雅黑" panose="020B0503020204020204" pitchFamily="34" charset="-122"/>
                <a:ea typeface="微软雅黑" panose="020B0503020204020204" pitchFamily="34" charset="-122"/>
              </a:rPr>
              <a:t>寿险</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财险</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车险</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养老险</a:t>
            </a:r>
            <a:r>
              <a:rPr lang="zh-CN" altLang="en-US" sz="2000" dirty="0">
                <a:solidFill>
                  <a:srgbClr val="595959"/>
                </a:solidFill>
                <a:latin typeface="微软雅黑" panose="020B0503020204020204" pitchFamily="34" charset="-122"/>
                <a:ea typeface="微软雅黑" panose="020B0503020204020204" pitchFamily="34" charset="-122"/>
              </a:rPr>
              <a:t>等多条业务线，各线独立运作，分别</a:t>
            </a:r>
            <a:r>
              <a:rPr lang="zh-CN" altLang="en-US" sz="2000" dirty="0">
                <a:solidFill>
                  <a:srgbClr val="1369B2"/>
                </a:solidFill>
                <a:latin typeface="微软雅黑" panose="020B0503020204020204" pitchFamily="34" charset="-122"/>
                <a:ea typeface="微软雅黑" panose="020B0503020204020204" pitchFamily="34" charset="-122"/>
              </a:rPr>
              <a:t>记录</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维护保单</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客户</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理赔</a:t>
            </a:r>
            <a:r>
              <a:rPr lang="zh-CN" altLang="en-US" sz="2000" dirty="0">
                <a:solidFill>
                  <a:srgbClr val="595959"/>
                </a:solidFill>
                <a:latin typeface="微软雅黑" panose="020B0503020204020204" pitchFamily="34" charset="-122"/>
                <a:ea typeface="微软雅黑" panose="020B0503020204020204" pitchFamily="34" charset="-122"/>
              </a:rPr>
              <a:t>等信息。这些信息一般由</a:t>
            </a:r>
            <a:r>
              <a:rPr lang="en-US" altLang="zh-CN" sz="2000" dirty="0">
                <a:solidFill>
                  <a:srgbClr val="595959"/>
                </a:solidFill>
                <a:latin typeface="微软雅黑" panose="020B0503020204020204" pitchFamily="34" charset="-122"/>
                <a:ea typeface="微软雅黑" panose="020B0503020204020204" pitchFamily="34" charset="-122"/>
              </a:rPr>
              <a:t>OLTP</a:t>
            </a:r>
            <a:r>
              <a:rPr lang="zh-CN" altLang="en-US" sz="2000" dirty="0">
                <a:solidFill>
                  <a:srgbClr val="595959"/>
                </a:solidFill>
                <a:latin typeface="微软雅黑" panose="020B0503020204020204" pitchFamily="34" charset="-122"/>
                <a:ea typeface="微软雅黑" panose="020B0503020204020204" pitchFamily="34" charset="-122"/>
              </a:rPr>
              <a:t>系统管理，该类系统常基于</a:t>
            </a:r>
            <a:r>
              <a:rPr lang="en-US" altLang="zh-CN" sz="2000" dirty="0">
                <a:solidFill>
                  <a:srgbClr val="595959"/>
                </a:solidFill>
                <a:latin typeface="微软雅黑" panose="020B0503020204020204" pitchFamily="34" charset="-122"/>
                <a:ea typeface="微软雅黑" panose="020B0503020204020204" pitchFamily="34" charset="-122"/>
              </a:rPr>
              <a:t>MySQL</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Oracle</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SQL Server</a:t>
            </a:r>
            <a:r>
              <a:rPr lang="zh-CN" altLang="en-US" sz="2000" dirty="0">
                <a:solidFill>
                  <a:srgbClr val="595959"/>
                </a:solidFill>
                <a:latin typeface="微软雅黑" panose="020B0503020204020204" pitchFamily="34" charset="-122"/>
                <a:ea typeface="微软雅黑" panose="020B0503020204020204" pitchFamily="34" charset="-122"/>
              </a:rPr>
              <a:t>等关系型数据库构建，核心目标是高并发、低延迟地支持日常事务的快速读写。</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数据仓库的意义</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71071" y="2155924"/>
            <a:ext cx="6336704" cy="2786038"/>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1"/>
          <p:cNvSpPr txBox="1"/>
          <p:nvPr/>
        </p:nvSpPr>
        <p:spPr>
          <a:xfrm>
            <a:off x="5075895" y="2349674"/>
            <a:ext cx="5927055"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随着业务规模扩大，管理层会提出需要通过</a:t>
            </a:r>
            <a:r>
              <a:rPr lang="zh-CN" altLang="en-US" sz="2000" dirty="0">
                <a:solidFill>
                  <a:srgbClr val="1369B2"/>
                </a:solidFill>
                <a:latin typeface="微软雅黑" panose="020B0503020204020204" pitchFamily="34" charset="-122"/>
                <a:ea typeface="微软雅黑" panose="020B0503020204020204" pitchFamily="34" charset="-122"/>
              </a:rPr>
              <a:t>数据分析</a:t>
            </a:r>
            <a:r>
              <a:rPr lang="zh-CN" altLang="en-US" sz="2000" dirty="0">
                <a:solidFill>
                  <a:srgbClr val="595959"/>
                </a:solidFill>
                <a:latin typeface="微软雅黑" panose="020B0503020204020204" pitchFamily="34" charset="-122"/>
                <a:ea typeface="微软雅黑" panose="020B0503020204020204" pitchFamily="34" charset="-122"/>
              </a:rPr>
              <a:t>回答的经营问题，例如：险种是否适配市场、续保政策是否合理、理赔流程是否存在欺诈等。这类问题不能仅凭经验解决，必须依托数据分析实现数据驱动决策。</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数据仓库的意义</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bwMode="auto">
          <a:xfrm rot="574600">
            <a:off x="912756" y="2388804"/>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a:solidFill>
                <a:schemeClr val="bg1"/>
              </a:solidFill>
              <a:latin typeface="Arial" panose="020B0604020202020204" pitchFamily="34" charset="0"/>
            </a:endParaRPr>
          </a:p>
        </p:txBody>
      </p:sp>
      <p:sp>
        <p:nvSpPr>
          <p:cNvPr id="16" name="TextBox 3"/>
          <p:cNvSpPr txBox="1">
            <a:spLocks noChangeArrowheads="1"/>
          </p:cNvSpPr>
          <p:nvPr/>
        </p:nvSpPr>
        <p:spPr bwMode="auto">
          <a:xfrm>
            <a:off x="954131" y="2419860"/>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1</a:t>
            </a:r>
            <a:endParaRPr kumimoji="0" lang="zh-CN" altLang="en-US"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17" name="矩形 16"/>
          <p:cNvSpPr/>
          <p:nvPr/>
        </p:nvSpPr>
        <p:spPr>
          <a:xfrm>
            <a:off x="1401321" y="2364364"/>
            <a:ext cx="1237501"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zh-CN" altLang="en-US" sz="1800" b="1" kern="0" dirty="0">
                <a:solidFill>
                  <a:srgbClr val="0070C0"/>
                </a:solidFill>
                <a:latin typeface="微软雅黑" panose="020B0503020204020204" pitchFamily="34" charset="-122"/>
                <a:ea typeface="微软雅黑" panose="020B0503020204020204" pitchFamily="34" charset="-122"/>
              </a:rPr>
              <a:t>性能影响：</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18" name="矩形 17"/>
          <p:cNvSpPr/>
          <p:nvPr/>
        </p:nvSpPr>
        <p:spPr>
          <a:xfrm>
            <a:off x="1414724" y="3615122"/>
            <a:ext cx="1869423" cy="36933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defRPr/>
            </a:pPr>
            <a:r>
              <a:rPr lang="zh-CN" altLang="en-US" sz="1800" b="1" kern="0" dirty="0">
                <a:solidFill>
                  <a:srgbClr val="0070C0"/>
                </a:solidFill>
                <a:latin typeface="微软雅黑" panose="020B0503020204020204" pitchFamily="34" charset="-122"/>
                <a:ea typeface="微软雅黑" panose="020B0503020204020204" pitchFamily="34" charset="-122"/>
              </a:rPr>
              <a:t>数据范围受限： </a:t>
            </a:r>
            <a:endParaRPr kumimoji="0" lang="zh-CN" altLang="en-US" sz="18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endParaRPr>
          </a:p>
        </p:txBody>
      </p:sp>
      <p:cxnSp>
        <p:nvCxnSpPr>
          <p:cNvPr id="19" name="直接连接符 18"/>
          <p:cNvCxnSpPr/>
          <p:nvPr/>
        </p:nvCxnSpPr>
        <p:spPr>
          <a:xfrm>
            <a:off x="1377197" y="2853730"/>
            <a:ext cx="9612227" cy="1"/>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20" name="直接连接符 19"/>
          <p:cNvCxnSpPr/>
          <p:nvPr/>
        </p:nvCxnSpPr>
        <p:spPr>
          <a:xfrm>
            <a:off x="1377197" y="4149874"/>
            <a:ext cx="9684438"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1" name="矩形 20"/>
          <p:cNvSpPr/>
          <p:nvPr/>
        </p:nvSpPr>
        <p:spPr>
          <a:xfrm>
            <a:off x="3000985" y="2352067"/>
            <a:ext cx="7558717"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复杂分析查询会占用</a:t>
            </a:r>
            <a:r>
              <a:rPr lang="zh-CN" altLang="en-US" sz="1800" dirty="0">
                <a:solidFill>
                  <a:srgbClr val="1369B2"/>
                </a:solidFill>
                <a:latin typeface="微软雅黑" panose="020B0503020204020204" pitchFamily="34" charset="-122"/>
                <a:ea typeface="微软雅黑" panose="020B0503020204020204" pitchFamily="34" charset="-122"/>
              </a:rPr>
              <a:t>大量计算</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与</a:t>
            </a:r>
            <a:r>
              <a:rPr lang="en-US" altLang="zh-CN" sz="1800" dirty="0">
                <a:solidFill>
                  <a:srgbClr val="1369B2"/>
                </a:solidFill>
                <a:latin typeface="微软雅黑" panose="020B0503020204020204" pitchFamily="34" charset="-122"/>
                <a:ea typeface="微软雅黑" panose="020B0503020204020204" pitchFamily="34" charset="-122"/>
              </a:rPr>
              <a:t>I/O</a:t>
            </a:r>
            <a:r>
              <a:rPr lang="zh-CN" altLang="en-US" sz="1800" dirty="0">
                <a:solidFill>
                  <a:srgbClr val="1369B2"/>
                </a:solidFill>
                <a:latin typeface="微软雅黑" panose="020B0503020204020204" pitchFamily="34" charset="-122"/>
                <a:ea typeface="微软雅黑" panose="020B0503020204020204" pitchFamily="34" charset="-122"/>
              </a:rPr>
              <a:t>资源</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，拖慢事务处理，甚至引发超时。</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椭圆 21"/>
          <p:cNvSpPr/>
          <p:nvPr/>
        </p:nvSpPr>
        <p:spPr bwMode="auto">
          <a:xfrm rot="574600">
            <a:off x="912756" y="3612940"/>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a:solidFill>
                <a:schemeClr val="bg1"/>
              </a:solidFill>
              <a:latin typeface="Arial" panose="020B0604020202020204" pitchFamily="34" charset="0"/>
            </a:endParaRPr>
          </a:p>
        </p:txBody>
      </p:sp>
      <p:sp>
        <p:nvSpPr>
          <p:cNvPr id="23" name="TextBox 10"/>
          <p:cNvSpPr txBox="1">
            <a:spLocks noChangeArrowheads="1"/>
          </p:cNvSpPr>
          <p:nvPr/>
        </p:nvSpPr>
        <p:spPr bwMode="auto">
          <a:xfrm>
            <a:off x="954131" y="3643996"/>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2</a:t>
            </a:r>
            <a:endParaRPr kumimoji="0" lang="zh-CN" altLang="en-US"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4" name="矩形 23"/>
          <p:cNvSpPr/>
          <p:nvPr/>
        </p:nvSpPr>
        <p:spPr>
          <a:xfrm>
            <a:off x="3018650" y="3370782"/>
            <a:ext cx="8469380" cy="77745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en-US" altLang="zh-CN" sz="1800" dirty="0">
                <a:solidFill>
                  <a:srgbClr val="1369B2"/>
                </a:solidFill>
                <a:latin typeface="微软雅黑" panose="020B0503020204020204" pitchFamily="34" charset="-122"/>
                <a:ea typeface="微软雅黑" panose="020B0503020204020204" pitchFamily="34" charset="-122"/>
              </a:rPr>
              <a:t>OLTP</a:t>
            </a:r>
            <a:r>
              <a:rPr lang="zh-CN" altLang="en-US" sz="1800" dirty="0">
                <a:solidFill>
                  <a:srgbClr val="1369B2"/>
                </a:solidFill>
                <a:latin typeface="微软雅黑" panose="020B0503020204020204" pitchFamily="34" charset="-122"/>
                <a:ea typeface="微软雅黑" panose="020B0503020204020204" pitchFamily="34" charset="-122"/>
              </a:rPr>
              <a:t>系统</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通常仅保留近期数据，历史数据多被归档到系统外，难以支撑长周期趋势分析。</a:t>
            </a:r>
            <a:endParaRPr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1414724" y="4911266"/>
            <a:ext cx="1800493" cy="36933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defRPr/>
            </a:pPr>
            <a:r>
              <a:rPr lang="zh-CN" altLang="en-US" sz="1800" b="1" kern="0" dirty="0">
                <a:solidFill>
                  <a:srgbClr val="0070C0"/>
                </a:solidFill>
                <a:latin typeface="微软雅黑" panose="020B0503020204020204" pitchFamily="34" charset="-122"/>
                <a:ea typeface="微软雅黑" panose="020B0503020204020204" pitchFamily="34" charset="-122"/>
              </a:rPr>
              <a:t>数据异构分散：</a:t>
            </a:r>
            <a:endParaRPr kumimoji="0" lang="zh-CN" altLang="en-US" sz="18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endParaRPr>
          </a:p>
        </p:txBody>
      </p:sp>
      <p:cxnSp>
        <p:nvCxnSpPr>
          <p:cNvPr id="26" name="直接连接符 25"/>
          <p:cNvCxnSpPr/>
          <p:nvPr/>
        </p:nvCxnSpPr>
        <p:spPr>
          <a:xfrm>
            <a:off x="1377197" y="5332698"/>
            <a:ext cx="9684438"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7" name="椭圆 26"/>
          <p:cNvSpPr/>
          <p:nvPr/>
        </p:nvSpPr>
        <p:spPr bwMode="auto">
          <a:xfrm rot="574600">
            <a:off x="912756" y="4909084"/>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a:solidFill>
                <a:schemeClr val="bg1"/>
              </a:solidFill>
              <a:latin typeface="Arial" panose="020B0604020202020204" pitchFamily="34" charset="0"/>
            </a:endParaRPr>
          </a:p>
        </p:txBody>
      </p:sp>
      <p:sp>
        <p:nvSpPr>
          <p:cNvPr id="28" name="TextBox 10"/>
          <p:cNvSpPr txBox="1">
            <a:spLocks noChangeArrowheads="1"/>
          </p:cNvSpPr>
          <p:nvPr/>
        </p:nvSpPr>
        <p:spPr bwMode="auto">
          <a:xfrm>
            <a:off x="954131" y="4940140"/>
            <a:ext cx="348172" cy="369332"/>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lang="en-US" altLang="zh-CN" sz="1800" b="1" kern="0" dirty="0">
                <a:solidFill>
                  <a:sysClr val="window" lastClr="FFFFFF"/>
                </a:solidFill>
                <a:latin typeface="Verdana" panose="020B0604030504040204" pitchFamily="34" charset="0"/>
              </a:rPr>
              <a:t>3</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9" name="矩形 28"/>
          <p:cNvSpPr/>
          <p:nvPr/>
        </p:nvSpPr>
        <p:spPr>
          <a:xfrm>
            <a:off x="3019226" y="4881321"/>
            <a:ext cx="8042409"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大型企业常存在多个业务系统，</a:t>
            </a:r>
            <a:r>
              <a:rPr lang="zh-CN" altLang="en-US" sz="1800" dirty="0">
                <a:solidFill>
                  <a:srgbClr val="1369B2"/>
                </a:solidFill>
                <a:latin typeface="微软雅黑" panose="020B0503020204020204" pitchFamily="34" charset="-122"/>
                <a:ea typeface="微软雅黑" panose="020B0503020204020204" pitchFamily="34" charset="-122"/>
              </a:rPr>
              <a:t>字段</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单位</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格式不统一</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，跨系统联查困难。</a:t>
            </a:r>
            <a:endParaRPr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数据仓库的意义</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2" name="原创设计师QQ598969553          _4"/>
          <p:cNvSpPr/>
          <p:nvPr/>
        </p:nvSpPr>
        <p:spPr>
          <a:xfrm>
            <a:off x="954131" y="1176087"/>
            <a:ext cx="10563483" cy="922020"/>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理论上，企业可直接在</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OLTP</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系统</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上开展数据分析，但在实践中既不适用也效率低，主要原因如下。</a:t>
            </a:r>
            <a:b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b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数据仓库的意义</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2" name="原创设计师QQ598969553          _4"/>
          <p:cNvSpPr/>
          <p:nvPr/>
        </p:nvSpPr>
        <p:spPr>
          <a:xfrm>
            <a:off x="954131" y="1176087"/>
            <a:ext cx="10563483"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数据仓库通过</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ETL</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定期从各业务系统抽取数据，支持</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多维分析</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趋势挖掘</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可视化报表</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等需求，同时与日常业务系统解耦。下图展示了典型的数据仓库架构。</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stretch>
            <a:fillRect/>
          </a:stretch>
        </p:blipFill>
        <p:spPr>
          <a:xfrm>
            <a:off x="2350790" y="2453500"/>
            <a:ext cx="6984776" cy="388065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9" y="1341562"/>
            <a:ext cx="2376264"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219429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OLTP</a:t>
            </a:r>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和</a:t>
            </a:r>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OLAP</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488824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507597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1004330" y="2349674"/>
            <a:ext cx="10563483"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理解</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OLTP</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和</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OLAP</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Online Analytical Processing</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，联机分析处理）概念有助于区分</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数据库</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数据仓库</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的本质差别，具体介绍如下。</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数据仓库的意义</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pSp>
        <p:nvGrpSpPr>
          <p:cNvPr id="11" name="组合 10"/>
          <p:cNvGrpSpPr/>
          <p:nvPr/>
        </p:nvGrpSpPr>
        <p:grpSpPr>
          <a:xfrm>
            <a:off x="2422799" y="3635508"/>
            <a:ext cx="7392567" cy="2887732"/>
            <a:chOff x="2734656" y="2791708"/>
            <a:chExt cx="5343198" cy="2087200"/>
          </a:xfrm>
        </p:grpSpPr>
        <p:sp>
          <p:nvSpPr>
            <p:cNvPr id="12" name="Freeform 76"/>
            <p:cNvSpPr/>
            <p:nvPr/>
          </p:nvSpPr>
          <p:spPr bwMode="auto">
            <a:xfrm>
              <a:off x="3852098" y="4137032"/>
              <a:ext cx="66057" cy="731292"/>
            </a:xfrm>
            <a:custGeom>
              <a:avLst/>
              <a:gdLst>
                <a:gd name="T0" fmla="*/ 0 w 54"/>
                <a:gd name="T1" fmla="*/ 26 h 598"/>
                <a:gd name="T2" fmla="*/ 0 w 54"/>
                <a:gd name="T3" fmla="*/ 570 h 598"/>
                <a:gd name="T4" fmla="*/ 0 w 54"/>
                <a:gd name="T5" fmla="*/ 570 h 598"/>
                <a:gd name="T6" fmla="*/ 2 w 54"/>
                <a:gd name="T7" fmla="*/ 582 h 598"/>
                <a:gd name="T8" fmla="*/ 8 w 54"/>
                <a:gd name="T9" fmla="*/ 590 h 598"/>
                <a:gd name="T10" fmla="*/ 16 w 54"/>
                <a:gd name="T11" fmla="*/ 596 h 598"/>
                <a:gd name="T12" fmla="*/ 26 w 54"/>
                <a:gd name="T13" fmla="*/ 598 h 598"/>
                <a:gd name="T14" fmla="*/ 26 w 54"/>
                <a:gd name="T15" fmla="*/ 598 h 598"/>
                <a:gd name="T16" fmla="*/ 38 w 54"/>
                <a:gd name="T17" fmla="*/ 596 h 598"/>
                <a:gd name="T18" fmla="*/ 46 w 54"/>
                <a:gd name="T19" fmla="*/ 590 h 598"/>
                <a:gd name="T20" fmla="*/ 52 w 54"/>
                <a:gd name="T21" fmla="*/ 582 h 598"/>
                <a:gd name="T22" fmla="*/ 54 w 54"/>
                <a:gd name="T23" fmla="*/ 570 h 598"/>
                <a:gd name="T24" fmla="*/ 54 w 54"/>
                <a:gd name="T25" fmla="*/ 26 h 598"/>
                <a:gd name="T26" fmla="*/ 54 w 54"/>
                <a:gd name="T27" fmla="*/ 26 h 598"/>
                <a:gd name="T28" fmla="*/ 52 w 54"/>
                <a:gd name="T29" fmla="*/ 16 h 598"/>
                <a:gd name="T30" fmla="*/ 46 w 54"/>
                <a:gd name="T31" fmla="*/ 8 h 598"/>
                <a:gd name="T32" fmla="*/ 38 w 54"/>
                <a:gd name="T33" fmla="*/ 2 h 598"/>
                <a:gd name="T34" fmla="*/ 26 w 54"/>
                <a:gd name="T35" fmla="*/ 0 h 598"/>
                <a:gd name="T36" fmla="*/ 26 w 54"/>
                <a:gd name="T37" fmla="*/ 0 h 598"/>
                <a:gd name="T38" fmla="*/ 16 w 54"/>
                <a:gd name="T39" fmla="*/ 2 h 598"/>
                <a:gd name="T40" fmla="*/ 8 w 54"/>
                <a:gd name="T41" fmla="*/ 8 h 598"/>
                <a:gd name="T42" fmla="*/ 2 w 54"/>
                <a:gd name="T43" fmla="*/ 16 h 598"/>
                <a:gd name="T44" fmla="*/ 0 w 54"/>
                <a:gd name="T45" fmla="*/ 26 h 598"/>
                <a:gd name="T46" fmla="*/ 0 w 54"/>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
                <a:gd name="T73" fmla="*/ 0 h 598"/>
                <a:gd name="T74" fmla="*/ 54 w 54"/>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 h="598">
                  <a:moveTo>
                    <a:pt x="0" y="26"/>
                  </a:moveTo>
                  <a:lnTo>
                    <a:pt x="0" y="570"/>
                  </a:lnTo>
                  <a:lnTo>
                    <a:pt x="2" y="582"/>
                  </a:lnTo>
                  <a:lnTo>
                    <a:pt x="8" y="590"/>
                  </a:lnTo>
                  <a:lnTo>
                    <a:pt x="16" y="596"/>
                  </a:lnTo>
                  <a:lnTo>
                    <a:pt x="26" y="598"/>
                  </a:lnTo>
                  <a:lnTo>
                    <a:pt x="38" y="596"/>
                  </a:lnTo>
                  <a:lnTo>
                    <a:pt x="46" y="590"/>
                  </a:lnTo>
                  <a:lnTo>
                    <a:pt x="52" y="582"/>
                  </a:lnTo>
                  <a:lnTo>
                    <a:pt x="54" y="570"/>
                  </a:lnTo>
                  <a:lnTo>
                    <a:pt x="54" y="26"/>
                  </a:lnTo>
                  <a:lnTo>
                    <a:pt x="52" y="16"/>
                  </a:lnTo>
                  <a:lnTo>
                    <a:pt x="46" y="8"/>
                  </a:lnTo>
                  <a:lnTo>
                    <a:pt x="38" y="2"/>
                  </a:lnTo>
                  <a:lnTo>
                    <a:pt x="26" y="0"/>
                  </a:lnTo>
                  <a:lnTo>
                    <a:pt x="16"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3" name="Freeform 77"/>
            <p:cNvSpPr/>
            <p:nvPr/>
          </p:nvSpPr>
          <p:spPr bwMode="auto">
            <a:xfrm>
              <a:off x="3852097" y="4825693"/>
              <a:ext cx="3116958" cy="53215"/>
            </a:xfrm>
            <a:custGeom>
              <a:avLst/>
              <a:gdLst>
                <a:gd name="T0" fmla="*/ 26 w 3162"/>
                <a:gd name="T1" fmla="*/ 0 h 54"/>
                <a:gd name="T2" fmla="*/ 26 w 3162"/>
                <a:gd name="T3" fmla="*/ 0 h 54"/>
                <a:gd name="T4" fmla="*/ 16 w 3162"/>
                <a:gd name="T5" fmla="*/ 2 h 54"/>
                <a:gd name="T6" fmla="*/ 8 w 3162"/>
                <a:gd name="T7" fmla="*/ 8 h 54"/>
                <a:gd name="T8" fmla="*/ 2 w 3162"/>
                <a:gd name="T9" fmla="*/ 16 h 54"/>
                <a:gd name="T10" fmla="*/ 0 w 3162"/>
                <a:gd name="T11" fmla="*/ 26 h 54"/>
                <a:gd name="T12" fmla="*/ 0 w 3162"/>
                <a:gd name="T13" fmla="*/ 26 h 54"/>
                <a:gd name="T14" fmla="*/ 2 w 3162"/>
                <a:gd name="T15" fmla="*/ 38 h 54"/>
                <a:gd name="T16" fmla="*/ 8 w 3162"/>
                <a:gd name="T17" fmla="*/ 46 h 54"/>
                <a:gd name="T18" fmla="*/ 16 w 3162"/>
                <a:gd name="T19" fmla="*/ 52 h 54"/>
                <a:gd name="T20" fmla="*/ 26 w 3162"/>
                <a:gd name="T21" fmla="*/ 54 h 54"/>
                <a:gd name="T22" fmla="*/ 3134 w 3162"/>
                <a:gd name="T23" fmla="*/ 54 h 54"/>
                <a:gd name="T24" fmla="*/ 3134 w 3162"/>
                <a:gd name="T25" fmla="*/ 54 h 54"/>
                <a:gd name="T26" fmla="*/ 3144 w 3162"/>
                <a:gd name="T27" fmla="*/ 52 h 54"/>
                <a:gd name="T28" fmla="*/ 3154 w 3162"/>
                <a:gd name="T29" fmla="*/ 46 h 54"/>
                <a:gd name="T30" fmla="*/ 3160 w 3162"/>
                <a:gd name="T31" fmla="*/ 38 h 54"/>
                <a:gd name="T32" fmla="*/ 3162 w 3162"/>
                <a:gd name="T33" fmla="*/ 26 h 54"/>
                <a:gd name="T34" fmla="*/ 3162 w 3162"/>
                <a:gd name="T35" fmla="*/ 26 h 54"/>
                <a:gd name="T36" fmla="*/ 3160 w 3162"/>
                <a:gd name="T37" fmla="*/ 16 h 54"/>
                <a:gd name="T38" fmla="*/ 3154 w 3162"/>
                <a:gd name="T39" fmla="*/ 8 h 54"/>
                <a:gd name="T40" fmla="*/ 3144 w 3162"/>
                <a:gd name="T41" fmla="*/ 2 h 54"/>
                <a:gd name="T42" fmla="*/ 3134 w 3162"/>
                <a:gd name="T43" fmla="*/ 0 h 54"/>
                <a:gd name="T44" fmla="*/ 26 w 3162"/>
                <a:gd name="T45" fmla="*/ 0 h 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62"/>
                <a:gd name="T70" fmla="*/ 0 h 54"/>
                <a:gd name="T71" fmla="*/ 3162 w 3162"/>
                <a:gd name="T72" fmla="*/ 54 h 5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62" h="54">
                  <a:moveTo>
                    <a:pt x="26" y="0"/>
                  </a:moveTo>
                  <a:lnTo>
                    <a:pt x="26" y="0"/>
                  </a:lnTo>
                  <a:lnTo>
                    <a:pt x="16" y="2"/>
                  </a:lnTo>
                  <a:lnTo>
                    <a:pt x="8" y="8"/>
                  </a:lnTo>
                  <a:lnTo>
                    <a:pt x="2" y="16"/>
                  </a:lnTo>
                  <a:lnTo>
                    <a:pt x="0" y="26"/>
                  </a:lnTo>
                  <a:lnTo>
                    <a:pt x="2" y="38"/>
                  </a:lnTo>
                  <a:lnTo>
                    <a:pt x="8" y="46"/>
                  </a:lnTo>
                  <a:lnTo>
                    <a:pt x="16" y="52"/>
                  </a:lnTo>
                  <a:lnTo>
                    <a:pt x="26" y="54"/>
                  </a:lnTo>
                  <a:lnTo>
                    <a:pt x="3134" y="54"/>
                  </a:lnTo>
                  <a:lnTo>
                    <a:pt x="3144" y="52"/>
                  </a:lnTo>
                  <a:lnTo>
                    <a:pt x="3154" y="46"/>
                  </a:lnTo>
                  <a:lnTo>
                    <a:pt x="3160" y="38"/>
                  </a:lnTo>
                  <a:lnTo>
                    <a:pt x="3162" y="26"/>
                  </a:lnTo>
                  <a:lnTo>
                    <a:pt x="3160" y="16"/>
                  </a:lnTo>
                  <a:lnTo>
                    <a:pt x="3154" y="8"/>
                  </a:lnTo>
                  <a:lnTo>
                    <a:pt x="3144" y="2"/>
                  </a:lnTo>
                  <a:lnTo>
                    <a:pt x="3134" y="0"/>
                  </a:lnTo>
                  <a:lnTo>
                    <a:pt x="26" y="0"/>
                  </a:lnTo>
                  <a:close/>
                </a:path>
              </a:pathLst>
            </a:custGeom>
            <a:solidFill>
              <a:srgbClr val="BFBFBF">
                <a:lumMod val="40000"/>
                <a:lumOff val="60000"/>
              </a:srgbClr>
            </a:solidFill>
            <a:ln w="9525">
              <a:noFill/>
              <a:round/>
            </a:ln>
          </p:spPr>
          <p:txBody>
            <a:bodyPr wrap="square" lIns="0" tIns="0" rIns="0" bIns="0" anchor="ctr" anchorCtr="0">
              <a:normAutofit fontScale="250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4" name="Freeform 78"/>
            <p:cNvSpPr/>
            <p:nvPr/>
          </p:nvSpPr>
          <p:spPr bwMode="auto">
            <a:xfrm>
              <a:off x="6932864" y="4137032"/>
              <a:ext cx="68503" cy="731292"/>
            </a:xfrm>
            <a:custGeom>
              <a:avLst/>
              <a:gdLst>
                <a:gd name="T0" fmla="*/ 0 w 56"/>
                <a:gd name="T1" fmla="*/ 26 h 598"/>
                <a:gd name="T2" fmla="*/ 0 w 56"/>
                <a:gd name="T3" fmla="*/ 570 h 598"/>
                <a:gd name="T4" fmla="*/ 0 w 56"/>
                <a:gd name="T5" fmla="*/ 570 h 598"/>
                <a:gd name="T6" fmla="*/ 2 w 56"/>
                <a:gd name="T7" fmla="*/ 582 h 598"/>
                <a:gd name="T8" fmla="*/ 8 w 56"/>
                <a:gd name="T9" fmla="*/ 590 h 598"/>
                <a:gd name="T10" fmla="*/ 18 w 56"/>
                <a:gd name="T11" fmla="*/ 596 h 598"/>
                <a:gd name="T12" fmla="*/ 28 w 56"/>
                <a:gd name="T13" fmla="*/ 598 h 598"/>
                <a:gd name="T14" fmla="*/ 28 w 56"/>
                <a:gd name="T15" fmla="*/ 598 h 598"/>
                <a:gd name="T16" fmla="*/ 38 w 56"/>
                <a:gd name="T17" fmla="*/ 596 h 598"/>
                <a:gd name="T18" fmla="*/ 48 w 56"/>
                <a:gd name="T19" fmla="*/ 590 h 598"/>
                <a:gd name="T20" fmla="*/ 54 w 56"/>
                <a:gd name="T21" fmla="*/ 582 h 598"/>
                <a:gd name="T22" fmla="*/ 56 w 56"/>
                <a:gd name="T23" fmla="*/ 570 h 598"/>
                <a:gd name="T24" fmla="*/ 56 w 56"/>
                <a:gd name="T25" fmla="*/ 26 h 598"/>
                <a:gd name="T26" fmla="*/ 56 w 56"/>
                <a:gd name="T27" fmla="*/ 26 h 598"/>
                <a:gd name="T28" fmla="*/ 54 w 56"/>
                <a:gd name="T29" fmla="*/ 16 h 598"/>
                <a:gd name="T30" fmla="*/ 48 w 56"/>
                <a:gd name="T31" fmla="*/ 8 h 598"/>
                <a:gd name="T32" fmla="*/ 38 w 56"/>
                <a:gd name="T33" fmla="*/ 2 h 598"/>
                <a:gd name="T34" fmla="*/ 28 w 56"/>
                <a:gd name="T35" fmla="*/ 0 h 598"/>
                <a:gd name="T36" fmla="*/ 28 w 56"/>
                <a:gd name="T37" fmla="*/ 0 h 598"/>
                <a:gd name="T38" fmla="*/ 18 w 56"/>
                <a:gd name="T39" fmla="*/ 2 h 598"/>
                <a:gd name="T40" fmla="*/ 8 w 56"/>
                <a:gd name="T41" fmla="*/ 8 h 598"/>
                <a:gd name="T42" fmla="*/ 2 w 56"/>
                <a:gd name="T43" fmla="*/ 16 h 598"/>
                <a:gd name="T44" fmla="*/ 0 w 56"/>
                <a:gd name="T45" fmla="*/ 26 h 598"/>
                <a:gd name="T46" fmla="*/ 0 w 56"/>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598"/>
                <a:gd name="T74" fmla="*/ 56 w 56"/>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598">
                  <a:moveTo>
                    <a:pt x="0" y="26"/>
                  </a:moveTo>
                  <a:lnTo>
                    <a:pt x="0" y="570"/>
                  </a:lnTo>
                  <a:lnTo>
                    <a:pt x="2" y="582"/>
                  </a:lnTo>
                  <a:lnTo>
                    <a:pt x="8" y="590"/>
                  </a:lnTo>
                  <a:lnTo>
                    <a:pt x="18" y="596"/>
                  </a:lnTo>
                  <a:lnTo>
                    <a:pt x="28" y="598"/>
                  </a:lnTo>
                  <a:lnTo>
                    <a:pt x="38" y="596"/>
                  </a:lnTo>
                  <a:lnTo>
                    <a:pt x="48" y="590"/>
                  </a:lnTo>
                  <a:lnTo>
                    <a:pt x="54" y="582"/>
                  </a:lnTo>
                  <a:lnTo>
                    <a:pt x="56" y="570"/>
                  </a:lnTo>
                  <a:lnTo>
                    <a:pt x="56" y="26"/>
                  </a:lnTo>
                  <a:lnTo>
                    <a:pt x="54" y="16"/>
                  </a:lnTo>
                  <a:lnTo>
                    <a:pt x="48" y="8"/>
                  </a:lnTo>
                  <a:lnTo>
                    <a:pt x="38" y="2"/>
                  </a:lnTo>
                  <a:lnTo>
                    <a:pt x="28" y="0"/>
                  </a:lnTo>
                  <a:lnTo>
                    <a:pt x="18"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5" name="Freeform 79"/>
            <p:cNvSpPr/>
            <p:nvPr/>
          </p:nvSpPr>
          <p:spPr bwMode="auto">
            <a:xfrm>
              <a:off x="6876086" y="4161086"/>
              <a:ext cx="185937" cy="185881"/>
            </a:xfrm>
            <a:custGeom>
              <a:avLst/>
              <a:gdLst>
                <a:gd name="T0" fmla="*/ 152 w 152"/>
                <a:gd name="T1" fmla="*/ 76 h 152"/>
                <a:gd name="T2" fmla="*/ 152 w 152"/>
                <a:gd name="T3" fmla="*/ 76 h 152"/>
                <a:gd name="T4" fmla="*/ 152 w 152"/>
                <a:gd name="T5" fmla="*/ 92 h 152"/>
                <a:gd name="T6" fmla="*/ 146 w 152"/>
                <a:gd name="T7" fmla="*/ 106 h 152"/>
                <a:gd name="T8" fmla="*/ 140 w 152"/>
                <a:gd name="T9" fmla="*/ 118 h 152"/>
                <a:gd name="T10" fmla="*/ 130 w 152"/>
                <a:gd name="T11" fmla="*/ 130 h 152"/>
                <a:gd name="T12" fmla="*/ 120 w 152"/>
                <a:gd name="T13" fmla="*/ 140 h 152"/>
                <a:gd name="T14" fmla="*/ 106 w 152"/>
                <a:gd name="T15" fmla="*/ 146 h 152"/>
                <a:gd name="T16" fmla="*/ 92 w 152"/>
                <a:gd name="T17" fmla="*/ 152 h 152"/>
                <a:gd name="T18" fmla="*/ 76 w 152"/>
                <a:gd name="T19" fmla="*/ 152 h 152"/>
                <a:gd name="T20" fmla="*/ 76 w 152"/>
                <a:gd name="T21" fmla="*/ 152 h 152"/>
                <a:gd name="T22" fmla="*/ 62 w 152"/>
                <a:gd name="T23" fmla="*/ 152 h 152"/>
                <a:gd name="T24" fmla="*/ 46 w 152"/>
                <a:gd name="T25" fmla="*/ 146 h 152"/>
                <a:gd name="T26" fmla="*/ 34 w 152"/>
                <a:gd name="T27" fmla="*/ 140 h 152"/>
                <a:gd name="T28" fmla="*/ 22 w 152"/>
                <a:gd name="T29" fmla="*/ 130 h 152"/>
                <a:gd name="T30" fmla="*/ 14 w 152"/>
                <a:gd name="T31" fmla="*/ 118 h 152"/>
                <a:gd name="T32" fmla="*/ 6 w 152"/>
                <a:gd name="T33" fmla="*/ 106 h 152"/>
                <a:gd name="T34" fmla="*/ 2 w 152"/>
                <a:gd name="T35" fmla="*/ 92 h 152"/>
                <a:gd name="T36" fmla="*/ 0 w 152"/>
                <a:gd name="T37" fmla="*/ 76 h 152"/>
                <a:gd name="T38" fmla="*/ 0 w 152"/>
                <a:gd name="T39" fmla="*/ 76 h 152"/>
                <a:gd name="T40" fmla="*/ 2 w 152"/>
                <a:gd name="T41" fmla="*/ 60 h 152"/>
                <a:gd name="T42" fmla="*/ 6 w 152"/>
                <a:gd name="T43" fmla="*/ 46 h 152"/>
                <a:gd name="T44" fmla="*/ 14 w 152"/>
                <a:gd name="T45" fmla="*/ 34 h 152"/>
                <a:gd name="T46" fmla="*/ 22 w 152"/>
                <a:gd name="T47" fmla="*/ 22 h 152"/>
                <a:gd name="T48" fmla="*/ 34 w 152"/>
                <a:gd name="T49" fmla="*/ 14 h 152"/>
                <a:gd name="T50" fmla="*/ 46 w 152"/>
                <a:gd name="T51" fmla="*/ 6 h 152"/>
                <a:gd name="T52" fmla="*/ 62 w 152"/>
                <a:gd name="T53" fmla="*/ 2 h 152"/>
                <a:gd name="T54" fmla="*/ 76 w 152"/>
                <a:gd name="T55" fmla="*/ 0 h 152"/>
                <a:gd name="T56" fmla="*/ 76 w 152"/>
                <a:gd name="T57" fmla="*/ 0 h 152"/>
                <a:gd name="T58" fmla="*/ 92 w 152"/>
                <a:gd name="T59" fmla="*/ 2 h 152"/>
                <a:gd name="T60" fmla="*/ 106 w 152"/>
                <a:gd name="T61" fmla="*/ 6 h 152"/>
                <a:gd name="T62" fmla="*/ 120 w 152"/>
                <a:gd name="T63" fmla="*/ 14 h 152"/>
                <a:gd name="T64" fmla="*/ 130 w 152"/>
                <a:gd name="T65" fmla="*/ 22 h 152"/>
                <a:gd name="T66" fmla="*/ 140 w 152"/>
                <a:gd name="T67" fmla="*/ 34 h 152"/>
                <a:gd name="T68" fmla="*/ 146 w 152"/>
                <a:gd name="T69" fmla="*/ 46 h 152"/>
                <a:gd name="T70" fmla="*/ 152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2" y="92"/>
                  </a:lnTo>
                  <a:lnTo>
                    <a:pt x="146" y="106"/>
                  </a:lnTo>
                  <a:lnTo>
                    <a:pt x="140" y="118"/>
                  </a:lnTo>
                  <a:lnTo>
                    <a:pt x="130" y="130"/>
                  </a:lnTo>
                  <a:lnTo>
                    <a:pt x="120" y="140"/>
                  </a:lnTo>
                  <a:lnTo>
                    <a:pt x="106" y="146"/>
                  </a:lnTo>
                  <a:lnTo>
                    <a:pt x="92" y="152"/>
                  </a:lnTo>
                  <a:lnTo>
                    <a:pt x="76" y="152"/>
                  </a:lnTo>
                  <a:lnTo>
                    <a:pt x="62" y="152"/>
                  </a:lnTo>
                  <a:lnTo>
                    <a:pt x="46" y="146"/>
                  </a:lnTo>
                  <a:lnTo>
                    <a:pt x="34" y="140"/>
                  </a:lnTo>
                  <a:lnTo>
                    <a:pt x="22" y="130"/>
                  </a:lnTo>
                  <a:lnTo>
                    <a:pt x="14" y="118"/>
                  </a:lnTo>
                  <a:lnTo>
                    <a:pt x="6" y="106"/>
                  </a:lnTo>
                  <a:lnTo>
                    <a:pt x="2" y="92"/>
                  </a:lnTo>
                  <a:lnTo>
                    <a:pt x="0" y="76"/>
                  </a:lnTo>
                  <a:lnTo>
                    <a:pt x="2" y="60"/>
                  </a:lnTo>
                  <a:lnTo>
                    <a:pt x="6" y="46"/>
                  </a:lnTo>
                  <a:lnTo>
                    <a:pt x="14" y="34"/>
                  </a:lnTo>
                  <a:lnTo>
                    <a:pt x="22" y="22"/>
                  </a:lnTo>
                  <a:lnTo>
                    <a:pt x="34" y="14"/>
                  </a:lnTo>
                  <a:lnTo>
                    <a:pt x="46" y="6"/>
                  </a:lnTo>
                  <a:lnTo>
                    <a:pt x="62" y="2"/>
                  </a:lnTo>
                  <a:lnTo>
                    <a:pt x="76" y="0"/>
                  </a:lnTo>
                  <a:lnTo>
                    <a:pt x="92" y="2"/>
                  </a:lnTo>
                  <a:lnTo>
                    <a:pt x="106" y="6"/>
                  </a:lnTo>
                  <a:lnTo>
                    <a:pt x="120" y="14"/>
                  </a:lnTo>
                  <a:lnTo>
                    <a:pt x="130" y="22"/>
                  </a:lnTo>
                  <a:lnTo>
                    <a:pt x="140" y="34"/>
                  </a:lnTo>
                  <a:lnTo>
                    <a:pt x="146" y="46"/>
                  </a:lnTo>
                  <a:lnTo>
                    <a:pt x="152"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latinLnBrk="1"/>
              <a:endParaRPr kumimoji="1" lang="zh-CN" altLang="en-US" sz="4265" kern="0">
                <a:solidFill>
                  <a:srgbClr val="FFFFFF"/>
                </a:solidFill>
                <a:sym typeface="Arial" panose="020B0604020202020204" pitchFamily="34" charset="0"/>
              </a:endParaRPr>
            </a:p>
          </p:txBody>
        </p:sp>
        <p:sp>
          <p:nvSpPr>
            <p:cNvPr id="16" name="Freeform 81"/>
            <p:cNvSpPr/>
            <p:nvPr/>
          </p:nvSpPr>
          <p:spPr bwMode="auto">
            <a:xfrm>
              <a:off x="5797661" y="4073443"/>
              <a:ext cx="2280193" cy="190771"/>
            </a:xfrm>
            <a:custGeom>
              <a:avLst/>
              <a:gdLst>
                <a:gd name="T0" fmla="*/ 466 w 1864"/>
                <a:gd name="T1" fmla="*/ 156 h 156"/>
                <a:gd name="T2" fmla="*/ 1398 w 1864"/>
                <a:gd name="T3" fmla="*/ 156 h 156"/>
                <a:gd name="T4" fmla="*/ 1398 w 1864"/>
                <a:gd name="T5" fmla="*/ 156 h 156"/>
                <a:gd name="T6" fmla="*/ 1442 w 1864"/>
                <a:gd name="T7" fmla="*/ 154 h 156"/>
                <a:gd name="T8" fmla="*/ 1506 w 1864"/>
                <a:gd name="T9" fmla="*/ 144 h 156"/>
                <a:gd name="T10" fmla="*/ 1584 w 1864"/>
                <a:gd name="T11" fmla="*/ 130 h 156"/>
                <a:gd name="T12" fmla="*/ 1664 w 1864"/>
                <a:gd name="T13" fmla="*/ 110 h 156"/>
                <a:gd name="T14" fmla="*/ 1702 w 1864"/>
                <a:gd name="T15" fmla="*/ 100 h 156"/>
                <a:gd name="T16" fmla="*/ 1740 w 1864"/>
                <a:gd name="T17" fmla="*/ 88 h 156"/>
                <a:gd name="T18" fmla="*/ 1774 w 1864"/>
                <a:gd name="T19" fmla="*/ 76 h 156"/>
                <a:gd name="T20" fmla="*/ 1804 w 1864"/>
                <a:gd name="T21" fmla="*/ 62 h 156"/>
                <a:gd name="T22" fmla="*/ 1828 w 1864"/>
                <a:gd name="T23" fmla="*/ 48 h 156"/>
                <a:gd name="T24" fmla="*/ 1848 w 1864"/>
                <a:gd name="T25" fmla="*/ 32 h 156"/>
                <a:gd name="T26" fmla="*/ 1854 w 1864"/>
                <a:gd name="T27" fmla="*/ 24 h 156"/>
                <a:gd name="T28" fmla="*/ 1860 w 1864"/>
                <a:gd name="T29" fmla="*/ 16 h 156"/>
                <a:gd name="T30" fmla="*/ 1862 w 1864"/>
                <a:gd name="T31" fmla="*/ 8 h 156"/>
                <a:gd name="T32" fmla="*/ 1864 w 1864"/>
                <a:gd name="T33" fmla="*/ 0 h 156"/>
                <a:gd name="T34" fmla="*/ 0 w 1864"/>
                <a:gd name="T35" fmla="*/ 0 h 156"/>
                <a:gd name="T36" fmla="*/ 0 w 1864"/>
                <a:gd name="T37" fmla="*/ 0 h 156"/>
                <a:gd name="T38" fmla="*/ 0 w 1864"/>
                <a:gd name="T39" fmla="*/ 8 h 156"/>
                <a:gd name="T40" fmla="*/ 4 w 1864"/>
                <a:gd name="T41" fmla="*/ 16 h 156"/>
                <a:gd name="T42" fmla="*/ 10 w 1864"/>
                <a:gd name="T43" fmla="*/ 24 h 156"/>
                <a:gd name="T44" fmla="*/ 16 w 1864"/>
                <a:gd name="T45" fmla="*/ 32 h 156"/>
                <a:gd name="T46" fmla="*/ 36 w 1864"/>
                <a:gd name="T47" fmla="*/ 48 h 156"/>
                <a:gd name="T48" fmla="*/ 60 w 1864"/>
                <a:gd name="T49" fmla="*/ 62 h 156"/>
                <a:gd name="T50" fmla="*/ 90 w 1864"/>
                <a:gd name="T51" fmla="*/ 76 h 156"/>
                <a:gd name="T52" fmla="*/ 124 w 1864"/>
                <a:gd name="T53" fmla="*/ 88 h 156"/>
                <a:gd name="T54" fmla="*/ 162 w 1864"/>
                <a:gd name="T55" fmla="*/ 100 h 156"/>
                <a:gd name="T56" fmla="*/ 200 w 1864"/>
                <a:gd name="T57" fmla="*/ 110 h 156"/>
                <a:gd name="T58" fmla="*/ 280 w 1864"/>
                <a:gd name="T59" fmla="*/ 130 h 156"/>
                <a:gd name="T60" fmla="*/ 356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64"/>
                <a:gd name="T100" fmla="*/ 0 h 156"/>
                <a:gd name="T101" fmla="*/ 1864 w 1864"/>
                <a:gd name="T102" fmla="*/ 156 h 1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64" h="156">
                  <a:moveTo>
                    <a:pt x="466" y="156"/>
                  </a:moveTo>
                  <a:lnTo>
                    <a:pt x="1398" y="156"/>
                  </a:lnTo>
                  <a:lnTo>
                    <a:pt x="1442" y="154"/>
                  </a:lnTo>
                  <a:lnTo>
                    <a:pt x="1506" y="144"/>
                  </a:lnTo>
                  <a:lnTo>
                    <a:pt x="1584" y="130"/>
                  </a:lnTo>
                  <a:lnTo>
                    <a:pt x="1664" y="110"/>
                  </a:lnTo>
                  <a:lnTo>
                    <a:pt x="1702" y="100"/>
                  </a:lnTo>
                  <a:lnTo>
                    <a:pt x="1740" y="88"/>
                  </a:lnTo>
                  <a:lnTo>
                    <a:pt x="1774" y="76"/>
                  </a:lnTo>
                  <a:lnTo>
                    <a:pt x="1804" y="62"/>
                  </a:lnTo>
                  <a:lnTo>
                    <a:pt x="1828" y="48"/>
                  </a:lnTo>
                  <a:lnTo>
                    <a:pt x="1848" y="32"/>
                  </a:lnTo>
                  <a:lnTo>
                    <a:pt x="1854" y="24"/>
                  </a:lnTo>
                  <a:lnTo>
                    <a:pt x="1860" y="16"/>
                  </a:lnTo>
                  <a:lnTo>
                    <a:pt x="1862" y="8"/>
                  </a:lnTo>
                  <a:lnTo>
                    <a:pt x="1864" y="0"/>
                  </a:lnTo>
                  <a:lnTo>
                    <a:pt x="0" y="0"/>
                  </a:lnTo>
                  <a:lnTo>
                    <a:pt x="0" y="8"/>
                  </a:lnTo>
                  <a:lnTo>
                    <a:pt x="4" y="16"/>
                  </a:lnTo>
                  <a:lnTo>
                    <a:pt x="10" y="24"/>
                  </a:lnTo>
                  <a:lnTo>
                    <a:pt x="16" y="32"/>
                  </a:lnTo>
                  <a:lnTo>
                    <a:pt x="36" y="48"/>
                  </a:lnTo>
                  <a:lnTo>
                    <a:pt x="60" y="62"/>
                  </a:lnTo>
                  <a:lnTo>
                    <a:pt x="90" y="76"/>
                  </a:lnTo>
                  <a:lnTo>
                    <a:pt x="124" y="88"/>
                  </a:lnTo>
                  <a:lnTo>
                    <a:pt x="162" y="100"/>
                  </a:lnTo>
                  <a:lnTo>
                    <a:pt x="200" y="110"/>
                  </a:lnTo>
                  <a:lnTo>
                    <a:pt x="280" y="130"/>
                  </a:lnTo>
                  <a:lnTo>
                    <a:pt x="356" y="144"/>
                  </a:lnTo>
                  <a:lnTo>
                    <a:pt x="422" y="154"/>
                  </a:lnTo>
                  <a:lnTo>
                    <a:pt x="466" y="156"/>
                  </a:lnTo>
                </a:path>
              </a:pathLst>
            </a:custGeom>
            <a:solidFill>
              <a:srgbClr val="BFBFBF">
                <a:lumMod val="40000"/>
                <a:lumOff val="60000"/>
              </a:srgbClr>
            </a:solidFill>
            <a:ln>
              <a:noFill/>
            </a:ln>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7" name="Freeform 82"/>
            <p:cNvSpPr/>
            <p:nvPr/>
          </p:nvSpPr>
          <p:spPr bwMode="auto">
            <a:xfrm>
              <a:off x="3781784" y="4171274"/>
              <a:ext cx="185937" cy="185881"/>
            </a:xfrm>
            <a:custGeom>
              <a:avLst/>
              <a:gdLst>
                <a:gd name="T0" fmla="*/ 152 w 152"/>
                <a:gd name="T1" fmla="*/ 76 h 152"/>
                <a:gd name="T2" fmla="*/ 152 w 152"/>
                <a:gd name="T3" fmla="*/ 76 h 152"/>
                <a:gd name="T4" fmla="*/ 150 w 152"/>
                <a:gd name="T5" fmla="*/ 92 h 152"/>
                <a:gd name="T6" fmla="*/ 146 w 152"/>
                <a:gd name="T7" fmla="*/ 106 h 152"/>
                <a:gd name="T8" fmla="*/ 138 w 152"/>
                <a:gd name="T9" fmla="*/ 118 h 152"/>
                <a:gd name="T10" fmla="*/ 130 w 152"/>
                <a:gd name="T11" fmla="*/ 130 h 152"/>
                <a:gd name="T12" fmla="*/ 118 w 152"/>
                <a:gd name="T13" fmla="*/ 140 h 152"/>
                <a:gd name="T14" fmla="*/ 106 w 152"/>
                <a:gd name="T15" fmla="*/ 146 h 152"/>
                <a:gd name="T16" fmla="*/ 90 w 152"/>
                <a:gd name="T17" fmla="*/ 152 h 152"/>
                <a:gd name="T18" fmla="*/ 76 w 152"/>
                <a:gd name="T19" fmla="*/ 152 h 152"/>
                <a:gd name="T20" fmla="*/ 76 w 152"/>
                <a:gd name="T21" fmla="*/ 152 h 152"/>
                <a:gd name="T22" fmla="*/ 60 w 152"/>
                <a:gd name="T23" fmla="*/ 152 h 152"/>
                <a:gd name="T24" fmla="*/ 46 w 152"/>
                <a:gd name="T25" fmla="*/ 146 h 152"/>
                <a:gd name="T26" fmla="*/ 32 w 152"/>
                <a:gd name="T27" fmla="*/ 140 h 152"/>
                <a:gd name="T28" fmla="*/ 22 w 152"/>
                <a:gd name="T29" fmla="*/ 130 h 152"/>
                <a:gd name="T30" fmla="*/ 12 w 152"/>
                <a:gd name="T31" fmla="*/ 118 h 152"/>
                <a:gd name="T32" fmla="*/ 6 w 152"/>
                <a:gd name="T33" fmla="*/ 106 h 152"/>
                <a:gd name="T34" fmla="*/ 0 w 152"/>
                <a:gd name="T35" fmla="*/ 92 h 152"/>
                <a:gd name="T36" fmla="*/ 0 w 152"/>
                <a:gd name="T37" fmla="*/ 76 h 152"/>
                <a:gd name="T38" fmla="*/ 0 w 152"/>
                <a:gd name="T39" fmla="*/ 76 h 152"/>
                <a:gd name="T40" fmla="*/ 0 w 152"/>
                <a:gd name="T41" fmla="*/ 60 h 152"/>
                <a:gd name="T42" fmla="*/ 6 w 152"/>
                <a:gd name="T43" fmla="*/ 46 h 152"/>
                <a:gd name="T44" fmla="*/ 12 w 152"/>
                <a:gd name="T45" fmla="*/ 34 h 152"/>
                <a:gd name="T46" fmla="*/ 22 w 152"/>
                <a:gd name="T47" fmla="*/ 22 h 152"/>
                <a:gd name="T48" fmla="*/ 32 w 152"/>
                <a:gd name="T49" fmla="*/ 14 h 152"/>
                <a:gd name="T50" fmla="*/ 46 w 152"/>
                <a:gd name="T51" fmla="*/ 6 h 152"/>
                <a:gd name="T52" fmla="*/ 60 w 152"/>
                <a:gd name="T53" fmla="*/ 2 h 152"/>
                <a:gd name="T54" fmla="*/ 76 w 152"/>
                <a:gd name="T55" fmla="*/ 0 h 152"/>
                <a:gd name="T56" fmla="*/ 76 w 152"/>
                <a:gd name="T57" fmla="*/ 0 h 152"/>
                <a:gd name="T58" fmla="*/ 90 w 152"/>
                <a:gd name="T59" fmla="*/ 2 h 152"/>
                <a:gd name="T60" fmla="*/ 106 w 152"/>
                <a:gd name="T61" fmla="*/ 6 h 152"/>
                <a:gd name="T62" fmla="*/ 118 w 152"/>
                <a:gd name="T63" fmla="*/ 14 h 152"/>
                <a:gd name="T64" fmla="*/ 130 w 152"/>
                <a:gd name="T65" fmla="*/ 22 h 152"/>
                <a:gd name="T66" fmla="*/ 138 w 152"/>
                <a:gd name="T67" fmla="*/ 34 h 152"/>
                <a:gd name="T68" fmla="*/ 146 w 152"/>
                <a:gd name="T69" fmla="*/ 46 h 152"/>
                <a:gd name="T70" fmla="*/ 150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0" y="92"/>
                  </a:lnTo>
                  <a:lnTo>
                    <a:pt x="146" y="106"/>
                  </a:lnTo>
                  <a:lnTo>
                    <a:pt x="138" y="118"/>
                  </a:lnTo>
                  <a:lnTo>
                    <a:pt x="130" y="130"/>
                  </a:lnTo>
                  <a:lnTo>
                    <a:pt x="118" y="140"/>
                  </a:lnTo>
                  <a:lnTo>
                    <a:pt x="106" y="146"/>
                  </a:lnTo>
                  <a:lnTo>
                    <a:pt x="90" y="152"/>
                  </a:lnTo>
                  <a:lnTo>
                    <a:pt x="76" y="152"/>
                  </a:lnTo>
                  <a:lnTo>
                    <a:pt x="60" y="152"/>
                  </a:lnTo>
                  <a:lnTo>
                    <a:pt x="46" y="146"/>
                  </a:lnTo>
                  <a:lnTo>
                    <a:pt x="32" y="140"/>
                  </a:lnTo>
                  <a:lnTo>
                    <a:pt x="22" y="130"/>
                  </a:lnTo>
                  <a:lnTo>
                    <a:pt x="12" y="118"/>
                  </a:lnTo>
                  <a:lnTo>
                    <a:pt x="6" y="106"/>
                  </a:lnTo>
                  <a:lnTo>
                    <a:pt x="0" y="92"/>
                  </a:lnTo>
                  <a:lnTo>
                    <a:pt x="0" y="76"/>
                  </a:lnTo>
                  <a:lnTo>
                    <a:pt x="0" y="60"/>
                  </a:lnTo>
                  <a:lnTo>
                    <a:pt x="6" y="46"/>
                  </a:lnTo>
                  <a:lnTo>
                    <a:pt x="12" y="34"/>
                  </a:lnTo>
                  <a:lnTo>
                    <a:pt x="22" y="22"/>
                  </a:lnTo>
                  <a:lnTo>
                    <a:pt x="32" y="14"/>
                  </a:lnTo>
                  <a:lnTo>
                    <a:pt x="46" y="6"/>
                  </a:lnTo>
                  <a:lnTo>
                    <a:pt x="60" y="2"/>
                  </a:lnTo>
                  <a:lnTo>
                    <a:pt x="76" y="0"/>
                  </a:lnTo>
                  <a:lnTo>
                    <a:pt x="90" y="2"/>
                  </a:lnTo>
                  <a:lnTo>
                    <a:pt x="106" y="6"/>
                  </a:lnTo>
                  <a:lnTo>
                    <a:pt x="118" y="14"/>
                  </a:lnTo>
                  <a:lnTo>
                    <a:pt x="130" y="22"/>
                  </a:lnTo>
                  <a:lnTo>
                    <a:pt x="138" y="34"/>
                  </a:lnTo>
                  <a:lnTo>
                    <a:pt x="146" y="46"/>
                  </a:lnTo>
                  <a:lnTo>
                    <a:pt x="150"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8" name="Freeform 84"/>
            <p:cNvSpPr/>
            <p:nvPr/>
          </p:nvSpPr>
          <p:spPr bwMode="auto">
            <a:xfrm>
              <a:off x="2734656" y="4075888"/>
              <a:ext cx="2280193" cy="190771"/>
            </a:xfrm>
            <a:custGeom>
              <a:avLst/>
              <a:gdLst>
                <a:gd name="T0" fmla="*/ 466 w 1864"/>
                <a:gd name="T1" fmla="*/ 156 h 156"/>
                <a:gd name="T2" fmla="*/ 1398 w 1864"/>
                <a:gd name="T3" fmla="*/ 156 h 156"/>
                <a:gd name="T4" fmla="*/ 1398 w 1864"/>
                <a:gd name="T5" fmla="*/ 156 h 156"/>
                <a:gd name="T6" fmla="*/ 1444 w 1864"/>
                <a:gd name="T7" fmla="*/ 154 h 156"/>
                <a:gd name="T8" fmla="*/ 1508 w 1864"/>
                <a:gd name="T9" fmla="*/ 144 h 156"/>
                <a:gd name="T10" fmla="*/ 1584 w 1864"/>
                <a:gd name="T11" fmla="*/ 130 h 156"/>
                <a:gd name="T12" fmla="*/ 1664 w 1864"/>
                <a:gd name="T13" fmla="*/ 110 h 156"/>
                <a:gd name="T14" fmla="*/ 1704 w 1864"/>
                <a:gd name="T15" fmla="*/ 100 h 156"/>
                <a:gd name="T16" fmla="*/ 1740 w 1864"/>
                <a:gd name="T17" fmla="*/ 88 h 156"/>
                <a:gd name="T18" fmla="*/ 1774 w 1864"/>
                <a:gd name="T19" fmla="*/ 76 h 156"/>
                <a:gd name="T20" fmla="*/ 1804 w 1864"/>
                <a:gd name="T21" fmla="*/ 62 h 156"/>
                <a:gd name="T22" fmla="*/ 1830 w 1864"/>
                <a:gd name="T23" fmla="*/ 48 h 156"/>
                <a:gd name="T24" fmla="*/ 1848 w 1864"/>
                <a:gd name="T25" fmla="*/ 32 h 156"/>
                <a:gd name="T26" fmla="*/ 1856 w 1864"/>
                <a:gd name="T27" fmla="*/ 24 h 156"/>
                <a:gd name="T28" fmla="*/ 1860 w 1864"/>
                <a:gd name="T29" fmla="*/ 16 h 156"/>
                <a:gd name="T30" fmla="*/ 1864 w 1864"/>
                <a:gd name="T31" fmla="*/ 8 h 156"/>
                <a:gd name="T32" fmla="*/ 1864 w 1864"/>
                <a:gd name="T33" fmla="*/ 0 h 156"/>
                <a:gd name="T34" fmla="*/ 0 w 1864"/>
                <a:gd name="T35" fmla="*/ 0 h 156"/>
                <a:gd name="T36" fmla="*/ 0 w 1864"/>
                <a:gd name="T37" fmla="*/ 0 h 156"/>
                <a:gd name="T38" fmla="*/ 2 w 1864"/>
                <a:gd name="T39" fmla="*/ 8 h 156"/>
                <a:gd name="T40" fmla="*/ 4 w 1864"/>
                <a:gd name="T41" fmla="*/ 16 h 156"/>
                <a:gd name="T42" fmla="*/ 10 w 1864"/>
                <a:gd name="T43" fmla="*/ 24 h 156"/>
                <a:gd name="T44" fmla="*/ 18 w 1864"/>
                <a:gd name="T45" fmla="*/ 32 h 156"/>
                <a:gd name="T46" fmla="*/ 36 w 1864"/>
                <a:gd name="T47" fmla="*/ 48 h 156"/>
                <a:gd name="T48" fmla="*/ 62 w 1864"/>
                <a:gd name="T49" fmla="*/ 62 h 156"/>
                <a:gd name="T50" fmla="*/ 92 w 1864"/>
                <a:gd name="T51" fmla="*/ 76 h 156"/>
                <a:gd name="T52" fmla="*/ 126 w 1864"/>
                <a:gd name="T53" fmla="*/ 88 h 156"/>
                <a:gd name="T54" fmla="*/ 162 w 1864"/>
                <a:gd name="T55" fmla="*/ 100 h 156"/>
                <a:gd name="T56" fmla="*/ 202 w 1864"/>
                <a:gd name="T57" fmla="*/ 110 h 156"/>
                <a:gd name="T58" fmla="*/ 282 w 1864"/>
                <a:gd name="T59" fmla="*/ 130 h 156"/>
                <a:gd name="T60" fmla="*/ 358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64" h="156">
                  <a:moveTo>
                    <a:pt x="466" y="156"/>
                  </a:moveTo>
                  <a:lnTo>
                    <a:pt x="1398" y="156"/>
                  </a:lnTo>
                  <a:lnTo>
                    <a:pt x="1444" y="154"/>
                  </a:lnTo>
                  <a:lnTo>
                    <a:pt x="1508" y="144"/>
                  </a:lnTo>
                  <a:lnTo>
                    <a:pt x="1584" y="130"/>
                  </a:lnTo>
                  <a:lnTo>
                    <a:pt x="1664" y="110"/>
                  </a:lnTo>
                  <a:lnTo>
                    <a:pt x="1704" y="100"/>
                  </a:lnTo>
                  <a:lnTo>
                    <a:pt x="1740" y="88"/>
                  </a:lnTo>
                  <a:lnTo>
                    <a:pt x="1774" y="76"/>
                  </a:lnTo>
                  <a:lnTo>
                    <a:pt x="1804" y="62"/>
                  </a:lnTo>
                  <a:lnTo>
                    <a:pt x="1830" y="48"/>
                  </a:lnTo>
                  <a:lnTo>
                    <a:pt x="1848" y="32"/>
                  </a:lnTo>
                  <a:lnTo>
                    <a:pt x="1856" y="24"/>
                  </a:lnTo>
                  <a:lnTo>
                    <a:pt x="1860" y="16"/>
                  </a:lnTo>
                  <a:lnTo>
                    <a:pt x="1864" y="8"/>
                  </a:lnTo>
                  <a:lnTo>
                    <a:pt x="1864" y="0"/>
                  </a:lnTo>
                  <a:lnTo>
                    <a:pt x="0" y="0"/>
                  </a:lnTo>
                  <a:lnTo>
                    <a:pt x="2" y="8"/>
                  </a:lnTo>
                  <a:lnTo>
                    <a:pt x="4" y="16"/>
                  </a:lnTo>
                  <a:lnTo>
                    <a:pt x="10" y="24"/>
                  </a:lnTo>
                  <a:lnTo>
                    <a:pt x="18" y="32"/>
                  </a:lnTo>
                  <a:lnTo>
                    <a:pt x="36" y="48"/>
                  </a:lnTo>
                  <a:lnTo>
                    <a:pt x="62" y="62"/>
                  </a:lnTo>
                  <a:lnTo>
                    <a:pt x="92" y="76"/>
                  </a:lnTo>
                  <a:lnTo>
                    <a:pt x="126" y="88"/>
                  </a:lnTo>
                  <a:lnTo>
                    <a:pt x="162" y="100"/>
                  </a:lnTo>
                  <a:lnTo>
                    <a:pt x="202" y="110"/>
                  </a:lnTo>
                  <a:lnTo>
                    <a:pt x="282" y="130"/>
                  </a:lnTo>
                  <a:lnTo>
                    <a:pt x="358" y="144"/>
                  </a:lnTo>
                  <a:lnTo>
                    <a:pt x="422" y="154"/>
                  </a:lnTo>
                  <a:lnTo>
                    <a:pt x="466" y="156"/>
                  </a:lnTo>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dirty="0">
                <a:solidFill>
                  <a:srgbClr val="FFFFFF"/>
                </a:solidFill>
                <a:sym typeface="Arial" panose="020B0604020202020204" pitchFamily="34" charset="0"/>
              </a:endParaRPr>
            </a:p>
          </p:txBody>
        </p:sp>
        <p:sp>
          <p:nvSpPr>
            <p:cNvPr id="19" name="Oval 98"/>
            <p:cNvSpPr>
              <a:spLocks noChangeArrowheads="1"/>
            </p:cNvSpPr>
            <p:nvPr/>
          </p:nvSpPr>
          <p:spPr bwMode="auto">
            <a:xfrm>
              <a:off x="6301014" y="2791711"/>
              <a:ext cx="1263701" cy="1263305"/>
            </a:xfrm>
            <a:prstGeom prst="ellipse">
              <a:avLst/>
            </a:prstGeom>
            <a:solidFill>
              <a:srgbClr val="2AC3B5"/>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Oval 99"/>
            <p:cNvSpPr>
              <a:spLocks noChangeArrowheads="1"/>
            </p:cNvSpPr>
            <p:nvPr/>
          </p:nvSpPr>
          <p:spPr bwMode="auto">
            <a:xfrm>
              <a:off x="6350798" y="2857133"/>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en-US" altLang="zh-CN"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OLAP</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92"/>
            <p:cNvSpPr>
              <a:spLocks noChangeArrowheads="1"/>
            </p:cNvSpPr>
            <p:nvPr/>
          </p:nvSpPr>
          <p:spPr bwMode="auto">
            <a:xfrm>
              <a:off x="3220246" y="2791708"/>
              <a:ext cx="1263701" cy="1263305"/>
            </a:xfrm>
            <a:prstGeom prst="ellipse">
              <a:avLst/>
            </a:prstGeom>
            <a:solidFill>
              <a:srgbClr val="608CE1"/>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93"/>
            <p:cNvSpPr>
              <a:spLocks noChangeArrowheads="1"/>
            </p:cNvSpPr>
            <p:nvPr/>
          </p:nvSpPr>
          <p:spPr bwMode="auto">
            <a:xfrm>
              <a:off x="3277860" y="2845351"/>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en-US" altLang="zh-CN"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OLTP</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9" y="1341562"/>
            <a:ext cx="2376264"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219429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OLTP</a:t>
            </a:r>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和</a:t>
            </a:r>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OLAP</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488824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507597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978172" y="3418253"/>
            <a:ext cx="10563483"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OLTP</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是一种</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操作型处理模式</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，核心目标是</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支持日常数据处理</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，针对具体业务场景在数据库中执行联机事务操作，通过对数据的增、删、改、查完成业务交互。</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数据仓库的意义</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圆角矩形 24"/>
          <p:cNvSpPr/>
          <p:nvPr/>
        </p:nvSpPr>
        <p:spPr>
          <a:xfrm>
            <a:off x="985054" y="2480952"/>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1. OLTP</a:t>
            </a:r>
            <a:endParaRPr lang="zh-CN" altLang="en-US" sz="2000" dirty="0">
              <a:latin typeface="微软雅黑" panose="020B0503020204020204" pitchFamily="34" charset="-122"/>
              <a:ea typeface="微软雅黑" panose="020B0503020204020204" pitchFamily="34" charset="-122"/>
            </a:endParaRPr>
          </a:p>
        </p:txBody>
      </p:sp>
      <p:sp>
        <p:nvSpPr>
          <p:cNvPr id="24" name="圆角矩形 24"/>
          <p:cNvSpPr/>
          <p:nvPr/>
        </p:nvSpPr>
        <p:spPr>
          <a:xfrm>
            <a:off x="978172" y="4509994"/>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2. OLAP</a:t>
            </a:r>
            <a:endParaRPr lang="zh-CN" altLang="en-US" sz="2000" dirty="0">
              <a:latin typeface="微软雅黑" panose="020B0503020204020204" pitchFamily="34" charset="-122"/>
              <a:ea typeface="微软雅黑" panose="020B0503020204020204" pitchFamily="34" charset="-122"/>
            </a:endParaRPr>
          </a:p>
        </p:txBody>
      </p:sp>
      <p:sp>
        <p:nvSpPr>
          <p:cNvPr id="25" name="原创设计师QQ598969553          _4"/>
          <p:cNvSpPr/>
          <p:nvPr/>
        </p:nvSpPr>
        <p:spPr>
          <a:xfrm>
            <a:off x="985054" y="5438587"/>
            <a:ext cx="10563483"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OLAP</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是一种</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分析型处理模式</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，核心目标是</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支持数据分析</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，针对特定业务主题的历史数据执行复杂的多维分析，为管理决策提供依据。</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9" y="1341562"/>
            <a:ext cx="2376264"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219429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OLTP</a:t>
            </a:r>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和</a:t>
            </a:r>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OLAP</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488824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507597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978173" y="2250806"/>
            <a:ext cx="6053138"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接下来，通过一张表来比较</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OLTP</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和</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OLAP</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，具体如表。</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数据仓库的意义</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054646" y="3037737"/>
          <a:ext cx="10441160" cy="3561693"/>
        </p:xfrm>
        <a:graphic>
          <a:graphicData uri="http://schemas.openxmlformats.org/drawingml/2006/table">
            <a:tbl>
              <a:tblPr>
                <a:tableStyleId>{5C22544A-7EE6-4342-B048-85BDC9FD1C3A}</a:tableStyleId>
              </a:tblPr>
              <a:tblGrid>
                <a:gridCol w="1072722"/>
                <a:gridCol w="4433917"/>
                <a:gridCol w="4934521"/>
              </a:tblGrid>
              <a:tr h="346644">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对比维度</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OLTP</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OLAP</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348238">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核心目标</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面向应用、支撑事务</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面向主题、支撑决策</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348238">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数据规模</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marL="20320" algn="just">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MB/GB</a:t>
                      </a:r>
                      <a:r>
                        <a:rPr lang="zh-CN" altLang="en-US" sz="1600" kern="100">
                          <a:solidFill>
                            <a:srgbClr val="595959"/>
                          </a:solidFill>
                          <a:effectLst/>
                          <a:latin typeface="微软雅黑" panose="020B0503020204020204" pitchFamily="34" charset="-122"/>
                          <a:ea typeface="微软雅黑" panose="020B0503020204020204" pitchFamily="34" charset="-122"/>
                        </a:rPr>
                        <a:t>级</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marL="20320" algn="just">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TB/PB</a:t>
                      </a:r>
                      <a:r>
                        <a:rPr lang="zh-CN" altLang="en-US" sz="1600" kern="100">
                          <a:solidFill>
                            <a:srgbClr val="595959"/>
                          </a:solidFill>
                          <a:effectLst/>
                          <a:latin typeface="微软雅黑" panose="020B0503020204020204" pitchFamily="34" charset="-122"/>
                          <a:ea typeface="微软雅黑" panose="020B0503020204020204" pitchFamily="34" charset="-122"/>
                        </a:rPr>
                        <a:t>级</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62599">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数据模型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第三范式，行存为主，避免冗余</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星形</a:t>
                      </a:r>
                      <a:r>
                        <a:rPr lang="en-US" altLang="zh-CN" sz="1600" kern="100" dirty="0">
                          <a:solidFill>
                            <a:srgbClr val="595959"/>
                          </a:solidFill>
                          <a:effectLst/>
                          <a:latin typeface="微软雅黑" panose="020B0503020204020204" pitchFamily="34" charset="-122"/>
                          <a:ea typeface="微软雅黑" panose="020B0503020204020204" pitchFamily="34" charset="-122"/>
                        </a:rPr>
                        <a:t>/</a:t>
                      </a:r>
                      <a:r>
                        <a:rPr lang="zh-CN" altLang="en-US" sz="1600" kern="100" dirty="0">
                          <a:solidFill>
                            <a:srgbClr val="595959"/>
                          </a:solidFill>
                          <a:effectLst/>
                          <a:latin typeface="微软雅黑" panose="020B0503020204020204" pitchFamily="34" charset="-122"/>
                          <a:ea typeface="微软雅黑" panose="020B0503020204020204" pitchFamily="34" charset="-122"/>
                        </a:rPr>
                        <a:t>雪花模型，列存为主，可通过冗余换取分析性能</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62599">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响应时间</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毫秒级</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秒</a:t>
                      </a:r>
                      <a:r>
                        <a:rPr lang="en-US" altLang="zh-CN" sz="1600" kern="100">
                          <a:solidFill>
                            <a:srgbClr val="595959"/>
                          </a:solidFill>
                          <a:effectLst/>
                          <a:latin typeface="微软雅黑" panose="020B0503020204020204" pitchFamily="34" charset="-122"/>
                          <a:ea typeface="微软雅黑" panose="020B0503020204020204" pitchFamily="34" charset="-122"/>
                        </a:rPr>
                        <a:t>/</a:t>
                      </a:r>
                      <a:r>
                        <a:rPr lang="zh-CN" altLang="en-US" sz="1600" kern="100">
                          <a:solidFill>
                            <a:srgbClr val="595959"/>
                          </a:solidFill>
                          <a:effectLst/>
                          <a:latin typeface="微软雅黑" panose="020B0503020204020204" pitchFamily="34" charset="-122"/>
                          <a:ea typeface="微软雅黑" panose="020B0503020204020204" pitchFamily="34" charset="-122"/>
                        </a:rPr>
                        <a:t>分钟</a:t>
                      </a:r>
                      <a:r>
                        <a:rPr lang="en-US" altLang="zh-CN" sz="1600" kern="100">
                          <a:solidFill>
                            <a:srgbClr val="595959"/>
                          </a:solidFill>
                          <a:effectLst/>
                          <a:latin typeface="微软雅黑" panose="020B0503020204020204" pitchFamily="34" charset="-122"/>
                          <a:ea typeface="微软雅黑" panose="020B0503020204020204" pitchFamily="34" charset="-122"/>
                        </a:rPr>
                        <a:t>/</a:t>
                      </a:r>
                      <a:r>
                        <a:rPr lang="zh-CN" altLang="en-US" sz="1600" kern="100">
                          <a:solidFill>
                            <a:srgbClr val="595959"/>
                          </a:solidFill>
                          <a:effectLst/>
                          <a:latin typeface="微软雅黑" panose="020B0503020204020204" pitchFamily="34" charset="-122"/>
                          <a:ea typeface="微软雅黑" panose="020B0503020204020204" pitchFamily="34" charset="-122"/>
                        </a:rPr>
                        <a:t>小时</a:t>
                      </a:r>
                      <a:r>
                        <a:rPr lang="en-US" altLang="zh-CN" sz="1600" kern="100">
                          <a:solidFill>
                            <a:srgbClr val="595959"/>
                          </a:solidFill>
                          <a:effectLst/>
                          <a:latin typeface="微软雅黑" panose="020B0503020204020204" pitchFamily="34" charset="-122"/>
                          <a:ea typeface="微软雅黑" panose="020B0503020204020204" pitchFamily="34" charset="-122"/>
                        </a:rPr>
                        <a:t>/</a:t>
                      </a:r>
                      <a:r>
                        <a:rPr lang="zh-CN" altLang="en-US" sz="1600" kern="100">
                          <a:solidFill>
                            <a:srgbClr val="595959"/>
                          </a:solidFill>
                          <a:effectLst/>
                          <a:latin typeface="微软雅黑" panose="020B0503020204020204" pitchFamily="34" charset="-122"/>
                          <a:ea typeface="微软雅黑" panose="020B0503020204020204" pitchFamily="34" charset="-122"/>
                        </a:rPr>
                        <a:t>天（取决于数据量和查询复杂度）</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348238">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并发量</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高并发</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中等并发</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62599">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操作类型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以增、删、改、查为主，针对少量数据的高频简单操作</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以查询为主，针对全量历史数据的低频复杂操作</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熟悉数据仓库分层架构，能够描述三层架构中</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ODS</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DW</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和</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DA</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的概念。</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71071" y="2155924"/>
            <a:ext cx="6336704" cy="2786038"/>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1"/>
          <p:cNvSpPr txBox="1"/>
          <p:nvPr/>
        </p:nvSpPr>
        <p:spPr>
          <a:xfrm>
            <a:off x="5075895" y="2349674"/>
            <a:ext cx="5927055"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数据仓库</a:t>
            </a:r>
            <a:r>
              <a:rPr lang="zh-CN" altLang="en-US" sz="2000" dirty="0">
                <a:solidFill>
                  <a:srgbClr val="595959"/>
                </a:solidFill>
                <a:latin typeface="微软雅黑" panose="020B0503020204020204" pitchFamily="34" charset="-122"/>
                <a:ea typeface="微软雅黑" panose="020B0503020204020204" pitchFamily="34" charset="-122"/>
              </a:rPr>
              <a:t>的一个核心特性是</a:t>
            </a:r>
            <a:r>
              <a:rPr lang="zh-CN" altLang="en-US" sz="2000" dirty="0">
                <a:solidFill>
                  <a:srgbClr val="1369B2"/>
                </a:solidFill>
                <a:latin typeface="微软雅黑" panose="020B0503020204020204" pitchFamily="34" charset="-122"/>
                <a:ea typeface="微软雅黑" panose="020B0503020204020204" pitchFamily="34" charset="-122"/>
              </a:rPr>
              <a:t>自身不产生数据</a:t>
            </a:r>
            <a:r>
              <a:rPr lang="zh-CN" altLang="en-US" sz="2000" dirty="0">
                <a:solidFill>
                  <a:srgbClr val="595959"/>
                </a:solidFill>
                <a:latin typeface="微软雅黑" panose="020B0503020204020204" pitchFamily="34" charset="-122"/>
                <a:ea typeface="微软雅黑" panose="020B0503020204020204" pitchFamily="34" charset="-122"/>
              </a:rPr>
              <a:t>，而是从各类数据源收集数据。同时，它不直接消费分析结果，而是将结果提供给业务场景使用。这一特性形成了“</a:t>
            </a:r>
            <a:r>
              <a:rPr lang="zh-CN" altLang="en-US" sz="2000" dirty="0">
                <a:solidFill>
                  <a:srgbClr val="1369B2"/>
                </a:solidFill>
                <a:latin typeface="微软雅黑" panose="020B0503020204020204" pitchFamily="34" charset="-122"/>
                <a:ea typeface="微软雅黑" panose="020B0503020204020204" pitchFamily="34" charset="-122"/>
              </a:rPr>
              <a:t>数据流入</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数据分析</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数据流出</a:t>
            </a:r>
            <a:r>
              <a:rPr lang="zh-CN" altLang="en-US" sz="2000" dirty="0">
                <a:solidFill>
                  <a:srgbClr val="595959"/>
                </a:solidFill>
                <a:latin typeface="微软雅黑" panose="020B0503020204020204" pitchFamily="34" charset="-122"/>
                <a:ea typeface="微软雅黑" panose="020B0503020204020204" pitchFamily="34" charset="-122"/>
              </a:rPr>
              <a:t>”的过程。基于这一过程形成分层设计的理念。</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82638" y="1053530"/>
            <a:ext cx="10441160"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数据仓库分层</a:t>
            </a:r>
            <a:r>
              <a:rPr lang="zh-CN" altLang="en-US" sz="2000" dirty="0">
                <a:solidFill>
                  <a:srgbClr val="595959"/>
                </a:solidFill>
                <a:latin typeface="微软雅黑" panose="020B0503020204020204" pitchFamily="34" charset="-122"/>
                <a:ea typeface="微软雅黑" panose="020B0503020204020204" pitchFamily="34" charset="-122"/>
              </a:rPr>
              <a:t>是通过将数据按</a:t>
            </a:r>
            <a:r>
              <a:rPr lang="zh-CN" altLang="en-US" sz="2000" dirty="0">
                <a:solidFill>
                  <a:srgbClr val="1369B2"/>
                </a:solidFill>
                <a:latin typeface="微软雅黑" panose="020B0503020204020204" pitchFamily="34" charset="-122"/>
                <a:ea typeface="微软雅黑" panose="020B0503020204020204" pitchFamily="34" charset="-122"/>
              </a:rPr>
              <a:t>处理阶段</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用途</a:t>
            </a:r>
            <a:r>
              <a:rPr lang="zh-CN" altLang="en-US" sz="2000" dirty="0">
                <a:solidFill>
                  <a:srgbClr val="595959"/>
                </a:solidFill>
                <a:latin typeface="微软雅黑" panose="020B0503020204020204" pitchFamily="34" charset="-122"/>
                <a:ea typeface="微软雅黑" panose="020B0503020204020204" pitchFamily="34" charset="-122"/>
              </a:rPr>
              <a:t>划分为不同层级，且每个层级中的数据均以表的形式进行组织存储，以实现数据管理的</a:t>
            </a:r>
            <a:r>
              <a:rPr lang="zh-CN" altLang="en-US" sz="2000" dirty="0">
                <a:solidFill>
                  <a:srgbClr val="1369B2"/>
                </a:solidFill>
                <a:latin typeface="微软雅黑" panose="020B0503020204020204" pitchFamily="34" charset="-122"/>
                <a:ea typeface="微软雅黑" panose="020B0503020204020204" pitchFamily="34" charset="-122"/>
              </a:rPr>
              <a:t>规范化</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灵活性</a:t>
            </a:r>
            <a:r>
              <a:rPr lang="zh-CN" altLang="en-US" sz="2000" dirty="0">
                <a:solidFill>
                  <a:srgbClr val="595959"/>
                </a:solidFill>
                <a:latin typeface="微软雅黑" panose="020B0503020204020204" pitchFamily="34" charset="-122"/>
                <a:ea typeface="微软雅黑" panose="020B0503020204020204" pitchFamily="34" charset="-122"/>
              </a:rPr>
              <a:t>。关于分层数量，行业并无硬性标准，企业可根据自身业务需求灵活设定层次。不过，最基础且经典的划分思路是三层架构，包括</a:t>
            </a:r>
            <a:r>
              <a:rPr lang="en-US" altLang="zh-CN" sz="2000" dirty="0">
                <a:solidFill>
                  <a:srgbClr val="1369B2"/>
                </a:solidFill>
                <a:latin typeface="微软雅黑" panose="020B0503020204020204" pitchFamily="34" charset="-122"/>
                <a:ea typeface="微软雅黑" panose="020B0503020204020204" pitchFamily="34" charset="-122"/>
              </a:rPr>
              <a:t>ODS</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DW</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DA</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1"/>
          <a:stretch>
            <a:fillRect/>
          </a:stretch>
        </p:blipFill>
        <p:spPr>
          <a:xfrm>
            <a:off x="1990750" y="2882342"/>
            <a:ext cx="7488832" cy="382646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圆角 20"/>
          <p:cNvSpPr/>
          <p:nvPr/>
        </p:nvSpPr>
        <p:spPr>
          <a:xfrm>
            <a:off x="986910" y="2097646"/>
            <a:ext cx="6116408" cy="390908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8" name="TextBox 35"/>
          <p:cNvSpPr txBox="1">
            <a:spLocks noChangeArrowheads="1"/>
          </p:cNvSpPr>
          <p:nvPr/>
        </p:nvSpPr>
        <p:spPr bwMode="auto">
          <a:xfrm>
            <a:off x="1342678" y="2401996"/>
            <a:ext cx="5433750" cy="33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en-US" altLang="zh-CN" sz="2000" dirty="0">
                <a:solidFill>
                  <a:srgbClr val="1369B2"/>
                </a:solidFill>
                <a:latin typeface="微软雅黑" panose="020B0503020204020204" pitchFamily="34" charset="-122"/>
                <a:ea typeface="微软雅黑" panose="020B0503020204020204" pitchFamily="34" charset="-122"/>
              </a:rPr>
              <a:t>ODS</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从各业务系统抽取</a:t>
            </a:r>
            <a:r>
              <a:rPr lang="zh-CN" altLang="en-US" sz="2000" dirty="0">
                <a:solidFill>
                  <a:srgbClr val="1369B2"/>
                </a:solidFill>
                <a:latin typeface="微软雅黑" panose="020B0503020204020204" pitchFamily="34" charset="-122"/>
                <a:ea typeface="微软雅黑" panose="020B0503020204020204" pitchFamily="34" charset="-122"/>
              </a:rPr>
              <a:t>原始数据</a:t>
            </a:r>
            <a:r>
              <a:rPr lang="zh-CN" altLang="en-US" sz="2000" dirty="0">
                <a:solidFill>
                  <a:srgbClr val="595959"/>
                </a:solidFill>
                <a:latin typeface="微软雅黑" panose="020B0503020204020204" pitchFamily="34" charset="-122"/>
                <a:ea typeface="微软雅黑" panose="020B0503020204020204" pitchFamily="34" charset="-122"/>
              </a:rPr>
              <a:t>，通常不对数据进行改动，其作用类似一个</a:t>
            </a:r>
            <a:r>
              <a:rPr lang="zh-CN" altLang="en-US" sz="2000" dirty="0">
                <a:solidFill>
                  <a:srgbClr val="1369B2"/>
                </a:solidFill>
                <a:latin typeface="微软雅黑" panose="020B0503020204020204" pitchFamily="34" charset="-122"/>
                <a:ea typeface="微软雅黑" panose="020B0503020204020204" pitchFamily="34" charset="-122"/>
              </a:rPr>
              <a:t>缓冲区</a:t>
            </a:r>
            <a:r>
              <a:rPr lang="zh-CN" altLang="en-US" sz="2000" dirty="0">
                <a:solidFill>
                  <a:srgbClr val="595959"/>
                </a:solidFill>
                <a:latin typeface="微软雅黑" panose="020B0503020204020204" pitchFamily="34" charset="-122"/>
                <a:ea typeface="微软雅黑" panose="020B0503020204020204" pitchFamily="34" charset="-122"/>
              </a:rPr>
              <a:t>，先将分散的原始数据集中存储，为后续的数据加工处理奠定基础。通过</a:t>
            </a:r>
            <a:r>
              <a:rPr lang="en-US" altLang="zh-CN" sz="2000" dirty="0">
                <a:solidFill>
                  <a:srgbClr val="595959"/>
                </a:solidFill>
                <a:latin typeface="微软雅黑" panose="020B0503020204020204" pitchFamily="34" charset="-122"/>
                <a:ea typeface="微软雅黑" panose="020B0503020204020204" pitchFamily="34" charset="-122"/>
              </a:rPr>
              <a:t>ODS</a:t>
            </a:r>
            <a:r>
              <a:rPr lang="zh-CN" altLang="en-US" sz="2000" dirty="0">
                <a:solidFill>
                  <a:srgbClr val="595959"/>
                </a:solidFill>
                <a:latin typeface="微软雅黑" panose="020B0503020204020204" pitchFamily="34" charset="-122"/>
                <a:ea typeface="微软雅黑" panose="020B0503020204020204" pitchFamily="34" charset="-122"/>
              </a:rPr>
              <a:t>层，可避免直接连接业务系统带来的</a:t>
            </a:r>
            <a:r>
              <a:rPr lang="zh-CN" altLang="en-US" sz="2000" dirty="0">
                <a:solidFill>
                  <a:srgbClr val="1369B2"/>
                </a:solidFill>
                <a:latin typeface="微软雅黑" panose="020B0503020204020204" pitchFamily="34" charset="-122"/>
                <a:ea typeface="微软雅黑" panose="020B0503020204020204" pitchFamily="34" charset="-122"/>
              </a:rPr>
              <a:t>耦合性</a:t>
            </a:r>
            <a:r>
              <a:rPr lang="zh-CN" altLang="en-US" sz="2000" dirty="0">
                <a:solidFill>
                  <a:srgbClr val="595959"/>
                </a:solidFill>
                <a:latin typeface="微软雅黑" panose="020B0503020204020204" pitchFamily="34" charset="-122"/>
                <a:ea typeface="微软雅黑" panose="020B0503020204020204" pitchFamily="34" charset="-122"/>
              </a:rPr>
              <a:t>及</a:t>
            </a:r>
            <a:r>
              <a:rPr lang="zh-CN" altLang="en-US" sz="2000" dirty="0">
                <a:solidFill>
                  <a:srgbClr val="1369B2"/>
                </a:solidFill>
                <a:latin typeface="微软雅黑" panose="020B0503020204020204" pitchFamily="34" charset="-122"/>
                <a:ea typeface="微软雅黑" panose="020B0503020204020204" pitchFamily="34" charset="-122"/>
              </a:rPr>
              <a:t>潜在风险</a:t>
            </a:r>
            <a:r>
              <a:rPr lang="zh-CN" altLang="en-US" sz="2000" dirty="0">
                <a:solidFill>
                  <a:srgbClr val="595959"/>
                </a:solidFill>
                <a:latin typeface="微软雅黑" panose="020B0503020204020204" pitchFamily="34" charset="-122"/>
                <a:ea typeface="微软雅黑" panose="020B0503020204020204" pitchFamily="34" charset="-122"/>
              </a:rPr>
              <a:t>。各业务系统的</a:t>
            </a:r>
            <a:r>
              <a:rPr lang="zh-CN" altLang="en-US" sz="2000" dirty="0">
                <a:solidFill>
                  <a:srgbClr val="1369B2"/>
                </a:solidFill>
                <a:latin typeface="微软雅黑" panose="020B0503020204020204" pitchFamily="34" charset="-122"/>
                <a:ea typeface="微软雅黑" panose="020B0503020204020204" pitchFamily="34" charset="-122"/>
              </a:rPr>
              <a:t>数据源类型多样</a:t>
            </a:r>
            <a:r>
              <a:rPr lang="zh-CN" altLang="en-US" sz="2000" dirty="0">
                <a:solidFill>
                  <a:srgbClr val="595959"/>
                </a:solidFill>
                <a:latin typeface="微软雅黑" panose="020B0503020204020204" pitchFamily="34" charset="-122"/>
                <a:ea typeface="微软雅黑" panose="020B0503020204020204" pitchFamily="34" charset="-122"/>
              </a:rPr>
              <a:t>，包括</a:t>
            </a:r>
            <a:r>
              <a:rPr lang="zh-CN" altLang="en-US" sz="2000" dirty="0">
                <a:solidFill>
                  <a:srgbClr val="1369B2"/>
                </a:solidFill>
                <a:latin typeface="微软雅黑" panose="020B0503020204020204" pitchFamily="34" charset="-122"/>
                <a:ea typeface="微软雅黑" panose="020B0503020204020204" pitchFamily="34" charset="-122"/>
              </a:rPr>
              <a:t>数据库</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系统日志</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网络爬虫</a:t>
            </a:r>
            <a:r>
              <a:rPr lang="zh-CN" altLang="en-US" sz="2000" dirty="0">
                <a:solidFill>
                  <a:srgbClr val="595959"/>
                </a:solidFill>
                <a:latin typeface="微软雅黑" panose="020B0503020204020204" pitchFamily="34" charset="-122"/>
                <a:ea typeface="微软雅黑" panose="020B0503020204020204" pitchFamily="34" charset="-122"/>
              </a:rPr>
              <a:t>等。</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31" name="矩形 3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ODS</a:t>
            </a:r>
            <a:r>
              <a:rPr lang="zh-CN" altLang="en-US" sz="1800" dirty="0">
                <a:solidFill>
                  <a:srgbClr val="595959"/>
                </a:solidFill>
                <a:latin typeface="微软雅黑" panose="020B0503020204020204" pitchFamily="34" charset="-122"/>
                <a:ea typeface="微软雅黑" panose="020B0503020204020204" pitchFamily="34" charset="-122"/>
              </a:rPr>
              <a:t>层</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2" name="图片 21"/>
          <p:cNvPicPr>
            <a:picLocks noChangeAspect="1"/>
          </p:cNvPicPr>
          <p:nvPr/>
        </p:nvPicPr>
        <p:blipFill>
          <a:blip r:embed="rId1"/>
          <a:stretch>
            <a:fillRect/>
          </a:stretch>
        </p:blipFill>
        <p:spPr>
          <a:xfrm>
            <a:off x="7302141" y="2094992"/>
            <a:ext cx="3901362" cy="3692094"/>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圆角 20"/>
          <p:cNvSpPr/>
          <p:nvPr/>
        </p:nvSpPr>
        <p:spPr>
          <a:xfrm>
            <a:off x="986910" y="2097646"/>
            <a:ext cx="6116408" cy="390908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8" name="TextBox 35"/>
          <p:cNvSpPr txBox="1">
            <a:spLocks noChangeArrowheads="1"/>
          </p:cNvSpPr>
          <p:nvPr/>
        </p:nvSpPr>
        <p:spPr bwMode="auto">
          <a:xfrm>
            <a:off x="1342678" y="2401996"/>
            <a:ext cx="5433750" cy="33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en-US" altLang="zh-CN" sz="2000" dirty="0">
                <a:solidFill>
                  <a:srgbClr val="1369B2"/>
                </a:solidFill>
                <a:latin typeface="微软雅黑" panose="020B0503020204020204" pitchFamily="34" charset="-122"/>
                <a:ea typeface="微软雅黑" panose="020B0503020204020204" pitchFamily="34" charset="-122"/>
              </a:rPr>
              <a:t>DW</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是整个数据仓库</a:t>
            </a:r>
            <a:r>
              <a:rPr lang="zh-CN" altLang="en-US" sz="2000" dirty="0">
                <a:solidFill>
                  <a:srgbClr val="1369B2"/>
                </a:solidFill>
                <a:latin typeface="微软雅黑" panose="020B0503020204020204" pitchFamily="34" charset="-122"/>
                <a:ea typeface="微软雅黑" panose="020B0503020204020204" pitchFamily="34" charset="-122"/>
              </a:rPr>
              <a:t>分层架构</a:t>
            </a:r>
            <a:r>
              <a:rPr lang="zh-CN" altLang="en-US" sz="2000" dirty="0">
                <a:solidFill>
                  <a:srgbClr val="595959"/>
                </a:solidFill>
                <a:latin typeface="微软雅黑" panose="020B0503020204020204" pitchFamily="34" charset="-122"/>
                <a:ea typeface="微软雅黑" panose="020B0503020204020204" pitchFamily="34" charset="-122"/>
              </a:rPr>
              <a:t>的核心部分，其数据由</a:t>
            </a:r>
            <a:r>
              <a:rPr lang="en-US" altLang="zh-CN" sz="2000" dirty="0">
                <a:solidFill>
                  <a:srgbClr val="595959"/>
                </a:solidFill>
                <a:latin typeface="微软雅黑" panose="020B0503020204020204" pitchFamily="34" charset="-122"/>
                <a:ea typeface="微软雅黑" panose="020B0503020204020204" pitchFamily="34" charset="-122"/>
              </a:rPr>
              <a:t>ODS</a:t>
            </a:r>
            <a:r>
              <a:rPr lang="zh-CN" altLang="en-US" sz="2000" dirty="0">
                <a:solidFill>
                  <a:srgbClr val="595959"/>
                </a:solidFill>
                <a:latin typeface="微软雅黑" panose="020B0503020204020204" pitchFamily="34" charset="-122"/>
                <a:ea typeface="微软雅黑" panose="020B0503020204020204" pitchFamily="34" charset="-122"/>
              </a:rPr>
              <a:t>层的原始数据经</a:t>
            </a:r>
            <a:r>
              <a:rPr lang="zh-CN" altLang="en-US" sz="2000" dirty="0">
                <a:solidFill>
                  <a:srgbClr val="1369B2"/>
                </a:solidFill>
                <a:latin typeface="微软雅黑" panose="020B0503020204020204" pitchFamily="34" charset="-122"/>
                <a:ea typeface="微软雅黑" panose="020B0503020204020204" pitchFamily="34" charset="-122"/>
              </a:rPr>
              <a:t>清洗</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转换加工</a:t>
            </a:r>
            <a:r>
              <a:rPr lang="zh-CN" altLang="en-US" sz="2000" dirty="0">
                <a:solidFill>
                  <a:srgbClr val="595959"/>
                </a:solidFill>
                <a:latin typeface="微软雅黑" panose="020B0503020204020204" pitchFamily="34" charset="-122"/>
                <a:ea typeface="微软雅黑" panose="020B0503020204020204" pitchFamily="34" charset="-122"/>
              </a:rPr>
              <a:t>而成，将零散的原始数据处理为</a:t>
            </a:r>
            <a:r>
              <a:rPr lang="zh-CN" altLang="en-US" sz="2000" dirty="0">
                <a:solidFill>
                  <a:srgbClr val="1369B2"/>
                </a:solidFill>
                <a:latin typeface="微软雅黑" panose="020B0503020204020204" pitchFamily="34" charset="-122"/>
                <a:ea typeface="微软雅黑" panose="020B0503020204020204" pitchFamily="34" charset="-122"/>
              </a:rPr>
              <a:t>可分析</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可复用</a:t>
            </a:r>
            <a:r>
              <a:rPr lang="zh-CN" altLang="en-US" sz="2000" dirty="0">
                <a:solidFill>
                  <a:srgbClr val="595959"/>
                </a:solidFill>
                <a:latin typeface="微软雅黑" panose="020B0503020204020204" pitchFamily="34" charset="-122"/>
                <a:ea typeface="微软雅黑" panose="020B0503020204020204" pitchFamily="34" charset="-122"/>
              </a:rPr>
              <a:t>的主题化数据。在</a:t>
            </a:r>
            <a:r>
              <a:rPr lang="en-US" altLang="zh-CN" sz="2000" dirty="0">
                <a:solidFill>
                  <a:srgbClr val="595959"/>
                </a:solidFill>
                <a:latin typeface="微软雅黑" panose="020B0503020204020204" pitchFamily="34" charset="-122"/>
                <a:ea typeface="微软雅黑" panose="020B0503020204020204" pitchFamily="34" charset="-122"/>
              </a:rPr>
              <a:t>DW</a:t>
            </a:r>
            <a:r>
              <a:rPr lang="zh-CN" altLang="en-US" sz="2000" dirty="0">
                <a:solidFill>
                  <a:srgbClr val="595959"/>
                </a:solidFill>
                <a:latin typeface="微软雅黑" panose="020B0503020204020204" pitchFamily="34" charset="-122"/>
                <a:ea typeface="微软雅黑" panose="020B0503020204020204" pitchFamily="34" charset="-122"/>
              </a:rPr>
              <a:t>层内部，企业会根据业务复杂度和分析需求进一步细分层次，常见的</a:t>
            </a:r>
            <a:r>
              <a:rPr lang="zh-CN" altLang="en-US" sz="2000" dirty="0">
                <a:solidFill>
                  <a:srgbClr val="1369B2"/>
                </a:solidFill>
                <a:latin typeface="微软雅黑" panose="020B0503020204020204" pitchFamily="34" charset="-122"/>
                <a:ea typeface="微软雅黑" panose="020B0503020204020204" pitchFamily="34" charset="-122"/>
              </a:rPr>
              <a:t>细分层次</a:t>
            </a:r>
            <a:r>
              <a:rPr lang="zh-CN" altLang="en-US" sz="2000" dirty="0">
                <a:solidFill>
                  <a:srgbClr val="595959"/>
                </a:solidFill>
                <a:latin typeface="微软雅黑" panose="020B0503020204020204" pitchFamily="34" charset="-122"/>
                <a:ea typeface="微软雅黑" panose="020B0503020204020204" pitchFamily="34" charset="-122"/>
              </a:rPr>
              <a:t>包括</a:t>
            </a:r>
            <a:r>
              <a:rPr lang="en-US" altLang="zh-CN" sz="2000" dirty="0">
                <a:solidFill>
                  <a:srgbClr val="1369B2"/>
                </a:solidFill>
                <a:latin typeface="微软雅黑" panose="020B0503020204020204" pitchFamily="34" charset="-122"/>
                <a:ea typeface="微软雅黑" panose="020B0503020204020204" pitchFamily="34" charset="-122"/>
              </a:rPr>
              <a:t>DWD</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DWB</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DWS</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DIM</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31" name="矩形 3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DW</a:t>
            </a:r>
            <a:r>
              <a:rPr lang="zh-CN" altLang="en-US" sz="1800" dirty="0">
                <a:solidFill>
                  <a:srgbClr val="595959"/>
                </a:solidFill>
                <a:latin typeface="微软雅黑" panose="020B0503020204020204" pitchFamily="34" charset="-122"/>
                <a:ea typeface="微软雅黑" panose="020B0503020204020204" pitchFamily="34" charset="-122"/>
              </a:rPr>
              <a:t>层</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2" name="图片 21"/>
          <p:cNvPicPr>
            <a:picLocks noChangeAspect="1"/>
          </p:cNvPicPr>
          <p:nvPr/>
        </p:nvPicPr>
        <p:blipFill>
          <a:blip r:embed="rId1"/>
          <a:stretch>
            <a:fillRect/>
          </a:stretch>
        </p:blipFill>
        <p:spPr>
          <a:xfrm>
            <a:off x="7302141" y="2094992"/>
            <a:ext cx="3901362" cy="3692094"/>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5"/>
          <p:cNvSpPr txBox="1">
            <a:spLocks noChangeArrowheads="1"/>
          </p:cNvSpPr>
          <p:nvPr/>
        </p:nvSpPr>
        <p:spPr bwMode="auto">
          <a:xfrm>
            <a:off x="1011115" y="2912171"/>
            <a:ext cx="9937104" cy="1453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en-US" altLang="zh-CN" sz="2000" dirty="0">
                <a:solidFill>
                  <a:srgbClr val="1369B2"/>
                </a:solidFill>
                <a:latin typeface="微软雅黑" panose="020B0503020204020204" pitchFamily="34" charset="-122"/>
                <a:ea typeface="微软雅黑" panose="020B0503020204020204" pitchFamily="34" charset="-122"/>
              </a:rPr>
              <a:t>DWD</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主要存储</a:t>
            </a:r>
            <a:r>
              <a:rPr lang="en-US" altLang="zh-CN" sz="2000" dirty="0">
                <a:solidFill>
                  <a:srgbClr val="1369B2"/>
                </a:solidFill>
                <a:latin typeface="微软雅黑" panose="020B0503020204020204" pitchFamily="34" charset="-122"/>
                <a:ea typeface="微软雅黑" panose="020B0503020204020204" pitchFamily="34" charset="-122"/>
              </a:rPr>
              <a:t>ODS</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的原始数据转化为</a:t>
            </a:r>
            <a:r>
              <a:rPr lang="zh-CN" altLang="en-US" sz="2000" dirty="0">
                <a:solidFill>
                  <a:srgbClr val="1369B2"/>
                </a:solidFill>
                <a:latin typeface="微软雅黑" panose="020B0503020204020204" pitchFamily="34" charset="-122"/>
                <a:ea typeface="微软雅黑" panose="020B0503020204020204" pitchFamily="34" charset="-122"/>
              </a:rPr>
              <a:t>结构规范</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质量可靠</a:t>
            </a:r>
            <a:r>
              <a:rPr lang="zh-CN" altLang="en-US" sz="2000" dirty="0">
                <a:solidFill>
                  <a:srgbClr val="595959"/>
                </a:solidFill>
                <a:latin typeface="微软雅黑" panose="020B0503020204020204" pitchFamily="34" charset="-122"/>
                <a:ea typeface="微软雅黑" panose="020B0503020204020204" pitchFamily="34" charset="-122"/>
              </a:rPr>
              <a:t>的明细数据，这些明细数据存储于明细事实表（或明细表）中，完整保留业务的原始细节，既可以直接用于特定场景的明细查询，也可以为上层的汇总计算提供准确、一致的数据源。</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31" name="矩形 3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DW</a:t>
            </a:r>
            <a:r>
              <a:rPr lang="zh-CN" altLang="en-US" sz="1800" dirty="0">
                <a:solidFill>
                  <a:srgbClr val="595959"/>
                </a:solidFill>
                <a:latin typeface="微软雅黑" panose="020B0503020204020204" pitchFamily="34" charset="-122"/>
                <a:ea typeface="微软雅黑" panose="020B0503020204020204" pitchFamily="34" charset="-122"/>
              </a:rPr>
              <a:t>层</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圆角矩形 24"/>
          <p:cNvSpPr/>
          <p:nvPr/>
        </p:nvSpPr>
        <p:spPr>
          <a:xfrm>
            <a:off x="1007236" y="1956032"/>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(1) DWD</a:t>
            </a:r>
            <a:r>
              <a:rPr lang="zh-CN" altLang="en-US" sz="2000" dirty="0">
                <a:latin typeface="微软雅黑" panose="020B0503020204020204" pitchFamily="34" charset="-122"/>
                <a:ea typeface="微软雅黑" panose="020B0503020204020204" pitchFamily="34" charset="-122"/>
              </a:rPr>
              <a:t>层</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5"/>
          <p:cNvSpPr txBox="1">
            <a:spLocks noChangeArrowheads="1"/>
          </p:cNvSpPr>
          <p:nvPr/>
        </p:nvSpPr>
        <p:spPr bwMode="auto">
          <a:xfrm>
            <a:off x="1011115" y="2912171"/>
            <a:ext cx="9937104" cy="1453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en-US" altLang="zh-CN" sz="2000" dirty="0">
                <a:solidFill>
                  <a:srgbClr val="1369B2"/>
                </a:solidFill>
                <a:latin typeface="微软雅黑" panose="020B0503020204020204" pitchFamily="34" charset="-122"/>
                <a:ea typeface="微软雅黑" panose="020B0503020204020204" pitchFamily="34" charset="-122"/>
              </a:rPr>
              <a:t>DWB</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主要存储对</a:t>
            </a:r>
            <a:r>
              <a:rPr lang="en-US" altLang="zh-CN" sz="2000" dirty="0">
                <a:solidFill>
                  <a:srgbClr val="595959"/>
                </a:solidFill>
                <a:latin typeface="微软雅黑" panose="020B0503020204020204" pitchFamily="34" charset="-122"/>
                <a:ea typeface="微软雅黑" panose="020B0503020204020204" pitchFamily="34" charset="-122"/>
              </a:rPr>
              <a:t>DWD</a:t>
            </a:r>
            <a:r>
              <a:rPr lang="zh-CN" altLang="en-US" sz="2000" dirty="0">
                <a:solidFill>
                  <a:srgbClr val="595959"/>
                </a:solidFill>
                <a:latin typeface="微软雅黑" panose="020B0503020204020204" pitchFamily="34" charset="-122"/>
                <a:ea typeface="微软雅黑" panose="020B0503020204020204" pitchFamily="34" charset="-122"/>
              </a:rPr>
              <a:t>层的明细数据按业务主题进行</a:t>
            </a:r>
            <a:r>
              <a:rPr lang="zh-CN" altLang="en-US" sz="2000" dirty="0">
                <a:solidFill>
                  <a:srgbClr val="1369B2"/>
                </a:solidFill>
                <a:latin typeface="微软雅黑" panose="020B0503020204020204" pitchFamily="34" charset="-122"/>
                <a:ea typeface="微软雅黑" panose="020B0503020204020204" pitchFamily="34" charset="-122"/>
              </a:rPr>
              <a:t>整合</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关联</a:t>
            </a:r>
            <a:r>
              <a:rPr lang="zh-CN" altLang="en-US" sz="2000" dirty="0">
                <a:solidFill>
                  <a:srgbClr val="595959"/>
                </a:solidFill>
                <a:latin typeface="微软雅黑" panose="020B0503020204020204" pitchFamily="34" charset="-122"/>
                <a:ea typeface="微软雅黑" panose="020B0503020204020204" pitchFamily="34" charset="-122"/>
              </a:rPr>
              <a:t>后的数据，这些数据存储于中间事实表（或业务表）中。</a:t>
            </a:r>
            <a:r>
              <a:rPr lang="en-US" altLang="zh-CN" sz="2000" dirty="0">
                <a:solidFill>
                  <a:srgbClr val="595959"/>
                </a:solidFill>
                <a:latin typeface="微软雅黑" panose="020B0503020204020204" pitchFamily="34" charset="-122"/>
                <a:ea typeface="微软雅黑" panose="020B0503020204020204" pitchFamily="34" charset="-122"/>
              </a:rPr>
              <a:t>DWB</a:t>
            </a:r>
            <a:r>
              <a:rPr lang="zh-CN" altLang="en-US" sz="2000" dirty="0">
                <a:solidFill>
                  <a:srgbClr val="595959"/>
                </a:solidFill>
                <a:latin typeface="微软雅黑" panose="020B0503020204020204" pitchFamily="34" charset="-122"/>
                <a:ea typeface="微软雅黑" panose="020B0503020204020204" pitchFamily="34" charset="-122"/>
              </a:rPr>
              <a:t>层的核心作用是聚焦特定业务场景，将分散的明细数据通过关联字段串联起来，形成面向完整业务过程的数据视图。</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31" name="矩形 3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DW</a:t>
            </a:r>
            <a:r>
              <a:rPr lang="zh-CN" altLang="en-US" sz="1800" dirty="0">
                <a:solidFill>
                  <a:srgbClr val="595959"/>
                </a:solidFill>
                <a:latin typeface="微软雅黑" panose="020B0503020204020204" pitchFamily="34" charset="-122"/>
                <a:ea typeface="微软雅黑" panose="020B0503020204020204" pitchFamily="34" charset="-122"/>
              </a:rPr>
              <a:t>层</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圆角矩形 24"/>
          <p:cNvSpPr/>
          <p:nvPr/>
        </p:nvSpPr>
        <p:spPr>
          <a:xfrm>
            <a:off x="1007236" y="1956032"/>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(2) DWB</a:t>
            </a:r>
            <a:r>
              <a:rPr lang="zh-CN" altLang="en-US" sz="2000" dirty="0">
                <a:latin typeface="微软雅黑" panose="020B0503020204020204" pitchFamily="34" charset="-122"/>
                <a:ea typeface="微软雅黑" panose="020B0503020204020204" pitchFamily="34" charset="-122"/>
              </a:rPr>
              <a:t>层</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5"/>
          <p:cNvSpPr txBox="1">
            <a:spLocks noChangeArrowheads="1"/>
          </p:cNvSpPr>
          <p:nvPr/>
        </p:nvSpPr>
        <p:spPr bwMode="auto">
          <a:xfrm>
            <a:off x="1011115" y="2912171"/>
            <a:ext cx="9937104" cy="237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en-US" altLang="zh-CN" sz="2000" dirty="0">
                <a:solidFill>
                  <a:srgbClr val="1369B2"/>
                </a:solidFill>
                <a:latin typeface="微软雅黑" panose="020B0503020204020204" pitchFamily="34" charset="-122"/>
                <a:ea typeface="微软雅黑" panose="020B0503020204020204" pitchFamily="34" charset="-122"/>
              </a:rPr>
              <a:t>DWS</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主要存储对</a:t>
            </a:r>
            <a:r>
              <a:rPr lang="en-US" altLang="zh-CN" sz="2000" dirty="0">
                <a:solidFill>
                  <a:srgbClr val="595959"/>
                </a:solidFill>
                <a:latin typeface="微软雅黑" panose="020B0503020204020204" pitchFamily="34" charset="-122"/>
                <a:ea typeface="微软雅黑" panose="020B0503020204020204" pitchFamily="34" charset="-122"/>
              </a:rPr>
              <a:t>DWD</a:t>
            </a:r>
            <a:r>
              <a:rPr lang="zh-CN" altLang="en-US" sz="2000" dirty="0">
                <a:solidFill>
                  <a:srgbClr val="595959"/>
                </a:solidFill>
                <a:latin typeface="微软雅黑" panose="020B0503020204020204" pitchFamily="34" charset="-122"/>
                <a:ea typeface="微软雅黑" panose="020B0503020204020204" pitchFamily="34" charset="-122"/>
              </a:rPr>
              <a:t>层的明细数据进行</a:t>
            </a:r>
            <a:r>
              <a:rPr lang="zh-CN" altLang="en-US" sz="2000" dirty="0">
                <a:solidFill>
                  <a:srgbClr val="1369B2"/>
                </a:solidFill>
                <a:latin typeface="微软雅黑" panose="020B0503020204020204" pitchFamily="34" charset="-122"/>
                <a:ea typeface="微软雅黑" panose="020B0503020204020204" pitchFamily="34" charset="-122"/>
              </a:rPr>
              <a:t>聚合计算</a:t>
            </a:r>
            <a:r>
              <a:rPr lang="zh-CN" altLang="en-US" sz="2000" dirty="0">
                <a:solidFill>
                  <a:srgbClr val="595959"/>
                </a:solidFill>
                <a:latin typeface="微软雅黑" panose="020B0503020204020204" pitchFamily="34" charset="-122"/>
                <a:ea typeface="微软雅黑" panose="020B0503020204020204" pitchFamily="34" charset="-122"/>
              </a:rPr>
              <a:t>后得到的汇总数据，这些数据存储于汇总事实表（或宽表）中。</a:t>
            </a:r>
            <a:r>
              <a:rPr lang="en-US" altLang="zh-CN" sz="2000" dirty="0">
                <a:solidFill>
                  <a:srgbClr val="595959"/>
                </a:solidFill>
                <a:latin typeface="微软雅黑" panose="020B0503020204020204" pitchFamily="34" charset="-122"/>
                <a:ea typeface="微软雅黑" panose="020B0503020204020204" pitchFamily="34" charset="-122"/>
              </a:rPr>
              <a:t>DWS</a:t>
            </a:r>
            <a:r>
              <a:rPr lang="zh-CN" altLang="en-US" sz="2000" dirty="0">
                <a:solidFill>
                  <a:srgbClr val="595959"/>
                </a:solidFill>
                <a:latin typeface="微软雅黑" panose="020B0503020204020204" pitchFamily="34" charset="-122"/>
                <a:ea typeface="微软雅黑" panose="020B0503020204020204" pitchFamily="34" charset="-122"/>
              </a:rPr>
              <a:t>层的核心作用是</a:t>
            </a:r>
            <a:r>
              <a:rPr lang="zh-CN" altLang="en-US" sz="2000" dirty="0">
                <a:solidFill>
                  <a:srgbClr val="1369B2"/>
                </a:solidFill>
                <a:latin typeface="微软雅黑" panose="020B0503020204020204" pitchFamily="34" charset="-122"/>
                <a:ea typeface="微软雅黑" panose="020B0503020204020204" pitchFamily="34" charset="-122"/>
              </a:rPr>
              <a:t>根据分析需求</a:t>
            </a:r>
            <a:r>
              <a:rPr lang="zh-CN" altLang="en-US" sz="2000" dirty="0">
                <a:solidFill>
                  <a:srgbClr val="595959"/>
                </a:solidFill>
                <a:latin typeface="微软雅黑" panose="020B0503020204020204" pitchFamily="34" charset="-122"/>
                <a:ea typeface="微软雅黑" panose="020B0503020204020204" pitchFamily="34" charset="-122"/>
              </a:rPr>
              <a:t>，将分散的明细数据按不同维度（如地区、月份、用户群体等）汇总到对应</a:t>
            </a:r>
            <a:r>
              <a:rPr lang="zh-CN" altLang="en-US" sz="2000" dirty="0">
                <a:solidFill>
                  <a:srgbClr val="1369B2"/>
                </a:solidFill>
                <a:latin typeface="微软雅黑" panose="020B0503020204020204" pitchFamily="34" charset="-122"/>
                <a:ea typeface="微软雅黑" panose="020B0503020204020204" pitchFamily="34" charset="-122"/>
              </a:rPr>
              <a:t>粒度</a:t>
            </a:r>
            <a:r>
              <a:rPr lang="zh-CN" altLang="en-US" sz="2000" dirty="0">
                <a:solidFill>
                  <a:srgbClr val="595959"/>
                </a:solidFill>
                <a:latin typeface="微软雅黑" panose="020B0503020204020204" pitchFamily="34" charset="-122"/>
                <a:ea typeface="微软雅黑" panose="020B0503020204020204" pitchFamily="34" charset="-122"/>
              </a:rPr>
              <a:t>，形成标准的指标化的数据</a:t>
            </a:r>
            <a:endParaRPr lang="zh-CN" altLang="en-US" sz="2000" dirty="0">
              <a:solidFill>
                <a:srgbClr val="595959"/>
              </a:solidFill>
              <a:latin typeface="微软雅黑" panose="020B0503020204020204" pitchFamily="34" charset="-122"/>
              <a:ea typeface="微软雅黑" panose="020B0503020204020204" pitchFamily="34" charset="-122"/>
            </a:endParaRPr>
          </a:p>
          <a:p>
            <a:pPr indent="0" algn="just">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rPr>
              <a:t>通过预先聚合计算，上层应用可直接获取汇总后的指标数据，无需每次从</a:t>
            </a:r>
            <a:r>
              <a:rPr lang="en-US" altLang="zh-CN" sz="2000" dirty="0">
                <a:solidFill>
                  <a:srgbClr val="595959"/>
                </a:solidFill>
                <a:latin typeface="微软雅黑" panose="020B0503020204020204" pitchFamily="34" charset="-122"/>
                <a:ea typeface="微软雅黑" panose="020B0503020204020204" pitchFamily="34" charset="-122"/>
              </a:rPr>
              <a:t>DWD</a:t>
            </a:r>
            <a:r>
              <a:rPr lang="zh-CN" altLang="en-US" sz="2000" dirty="0">
                <a:solidFill>
                  <a:srgbClr val="595959"/>
                </a:solidFill>
                <a:latin typeface="微软雅黑" panose="020B0503020204020204" pitchFamily="34" charset="-122"/>
                <a:ea typeface="微软雅黑" panose="020B0503020204020204" pitchFamily="34" charset="-122"/>
              </a:rPr>
              <a:t>层的明细数据中</a:t>
            </a:r>
            <a:r>
              <a:rPr lang="zh-CN" altLang="en-US" sz="2000" dirty="0">
                <a:solidFill>
                  <a:srgbClr val="1369B2"/>
                </a:solidFill>
                <a:latin typeface="微软雅黑" panose="020B0503020204020204" pitchFamily="34" charset="-122"/>
                <a:ea typeface="微软雅黑" panose="020B0503020204020204" pitchFamily="34" charset="-122"/>
              </a:rPr>
              <a:t>重复计算</a:t>
            </a:r>
            <a:r>
              <a:rPr lang="zh-CN" altLang="en-US" sz="2000" dirty="0">
                <a:solidFill>
                  <a:srgbClr val="595959"/>
                </a:solidFill>
                <a:latin typeface="微软雅黑" panose="020B0503020204020204" pitchFamily="34" charset="-122"/>
                <a:ea typeface="微软雅黑" panose="020B0503020204020204" pitchFamily="34" charset="-122"/>
              </a:rPr>
              <a:t>，从而减少大量资源消耗提升</a:t>
            </a:r>
            <a:r>
              <a:rPr lang="zh-CN" altLang="en-US" sz="2000" dirty="0">
                <a:solidFill>
                  <a:srgbClr val="1369B2"/>
                </a:solidFill>
                <a:latin typeface="微软雅黑" panose="020B0503020204020204" pitchFamily="34" charset="-122"/>
                <a:ea typeface="微软雅黑" panose="020B0503020204020204" pitchFamily="34" charset="-122"/>
              </a:rPr>
              <a:t>分析效率</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响应速度</a:t>
            </a:r>
            <a:r>
              <a:rPr lang="zh-CN" altLang="en-US" sz="2000" dirty="0">
                <a:solidFill>
                  <a:srgbClr val="595959"/>
                </a:solidFill>
                <a:latin typeface="微软雅黑" panose="020B0503020204020204" pitchFamily="34" charset="-122"/>
                <a:ea typeface="微软雅黑" panose="020B0503020204020204" pitchFamily="34" charset="-122"/>
              </a:rPr>
              <a:t>。</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31" name="矩形 3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DW</a:t>
            </a:r>
            <a:r>
              <a:rPr lang="zh-CN" altLang="en-US" sz="1800" dirty="0">
                <a:solidFill>
                  <a:srgbClr val="595959"/>
                </a:solidFill>
                <a:latin typeface="微软雅黑" panose="020B0503020204020204" pitchFamily="34" charset="-122"/>
                <a:ea typeface="微软雅黑" panose="020B0503020204020204" pitchFamily="34" charset="-122"/>
              </a:rPr>
              <a:t>层</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圆角矩形 24"/>
          <p:cNvSpPr/>
          <p:nvPr/>
        </p:nvSpPr>
        <p:spPr>
          <a:xfrm>
            <a:off x="1007236" y="1956032"/>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(3) DWS</a:t>
            </a:r>
            <a:r>
              <a:rPr lang="zh-CN" altLang="en-US" sz="2000" dirty="0">
                <a:latin typeface="微软雅黑" panose="020B0503020204020204" pitchFamily="34" charset="-122"/>
                <a:ea typeface="微软雅黑" panose="020B0503020204020204" pitchFamily="34" charset="-122"/>
              </a:rPr>
              <a:t>层</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5"/>
          <p:cNvSpPr txBox="1">
            <a:spLocks noChangeArrowheads="1"/>
          </p:cNvSpPr>
          <p:nvPr/>
        </p:nvSpPr>
        <p:spPr bwMode="auto">
          <a:xfrm>
            <a:off x="1011115" y="2912171"/>
            <a:ext cx="9937104" cy="283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en-US" altLang="zh-CN" sz="2000" dirty="0">
                <a:solidFill>
                  <a:srgbClr val="1369B2"/>
                </a:solidFill>
                <a:latin typeface="微软雅黑" panose="020B0503020204020204" pitchFamily="34" charset="-122"/>
                <a:ea typeface="微软雅黑" panose="020B0503020204020204" pitchFamily="34" charset="-122"/>
              </a:rPr>
              <a:t>DIM</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主要存储描述业务实体的</a:t>
            </a:r>
            <a:r>
              <a:rPr lang="zh-CN" altLang="en-US" sz="2000" dirty="0">
                <a:solidFill>
                  <a:srgbClr val="1369B2"/>
                </a:solidFill>
                <a:latin typeface="微软雅黑" panose="020B0503020204020204" pitchFamily="34" charset="-122"/>
                <a:ea typeface="微软雅黑" panose="020B0503020204020204" pitchFamily="34" charset="-122"/>
              </a:rPr>
              <a:t>维度数据</a:t>
            </a:r>
            <a:r>
              <a:rPr lang="zh-CN" altLang="en-US" sz="2000" dirty="0">
                <a:solidFill>
                  <a:srgbClr val="595959"/>
                </a:solidFill>
                <a:latin typeface="微软雅黑" panose="020B0503020204020204" pitchFamily="34" charset="-122"/>
                <a:ea typeface="微软雅黑" panose="020B0503020204020204" pitchFamily="34" charset="-122"/>
              </a:rPr>
              <a:t>。维度数据是指用来</a:t>
            </a:r>
            <a:r>
              <a:rPr lang="zh-CN" altLang="en-US" sz="2000" dirty="0">
                <a:solidFill>
                  <a:srgbClr val="1369B2"/>
                </a:solidFill>
                <a:latin typeface="微软雅黑" panose="020B0503020204020204" pitchFamily="34" charset="-122"/>
                <a:ea typeface="微软雅黑" panose="020B0503020204020204" pitchFamily="34" charset="-122"/>
              </a:rPr>
              <a:t>描述</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刻画</a:t>
            </a:r>
            <a:r>
              <a:rPr lang="zh-CN" altLang="en-US" sz="2000" dirty="0">
                <a:solidFill>
                  <a:srgbClr val="595959"/>
                </a:solidFill>
                <a:latin typeface="微软雅黑" panose="020B0503020204020204" pitchFamily="34" charset="-122"/>
                <a:ea typeface="微软雅黑" panose="020B0503020204020204" pitchFamily="34" charset="-122"/>
              </a:rPr>
              <a:t>业务事实的属性信息，为分析业务问题提供多样化的观察角度，在数据仓库中通常存储于维度表中。例如在电商场景中，用户、商品、地区、时间等都属于维度。</a:t>
            </a:r>
            <a:endParaRPr lang="zh-CN" altLang="en-US" sz="2000" dirty="0">
              <a:solidFill>
                <a:srgbClr val="595959"/>
              </a:solidFill>
              <a:latin typeface="微软雅黑" panose="020B0503020204020204" pitchFamily="34" charset="-122"/>
              <a:ea typeface="微软雅黑" panose="020B0503020204020204" pitchFamily="34" charset="-122"/>
            </a:endParaRPr>
          </a:p>
          <a:p>
            <a:pPr indent="0" algn="just">
              <a:lnSpc>
                <a:spcPct val="150000"/>
              </a:lnSpc>
              <a:buNone/>
            </a:pPr>
            <a:r>
              <a:rPr lang="en-US" altLang="zh-CN" sz="2000" dirty="0">
                <a:solidFill>
                  <a:srgbClr val="1369B2"/>
                </a:solidFill>
                <a:latin typeface="微软雅黑" panose="020B0503020204020204" pitchFamily="34" charset="-122"/>
                <a:ea typeface="微软雅黑" panose="020B0503020204020204" pitchFamily="34" charset="-122"/>
              </a:rPr>
              <a:t>DIM</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的核心作用是支撑</a:t>
            </a:r>
            <a:r>
              <a:rPr lang="zh-CN" altLang="en-US" sz="2000" dirty="0">
                <a:solidFill>
                  <a:srgbClr val="1369B2"/>
                </a:solidFill>
                <a:latin typeface="微软雅黑" panose="020B0503020204020204" pitchFamily="34" charset="-122"/>
                <a:ea typeface="微软雅黑" panose="020B0503020204020204" pitchFamily="34" charset="-122"/>
              </a:rPr>
              <a:t>多维度查询</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分析</a:t>
            </a:r>
            <a:r>
              <a:rPr lang="zh-CN" altLang="en-US" sz="2000" dirty="0">
                <a:solidFill>
                  <a:srgbClr val="595959"/>
                </a:solidFill>
                <a:latin typeface="微软雅黑" panose="020B0503020204020204" pitchFamily="34" charset="-122"/>
                <a:ea typeface="微软雅黑" panose="020B0503020204020204" pitchFamily="34" charset="-122"/>
              </a:rPr>
              <a:t>，通过提供标准化的维度定义，为各类事实表提供统一的</a:t>
            </a:r>
            <a:r>
              <a:rPr lang="zh-CN" altLang="en-US" sz="2000" dirty="0">
                <a:solidFill>
                  <a:srgbClr val="1369B2"/>
                </a:solidFill>
                <a:latin typeface="微软雅黑" panose="020B0503020204020204" pitchFamily="34" charset="-122"/>
                <a:ea typeface="微软雅黑" panose="020B0503020204020204" pitchFamily="34" charset="-122"/>
              </a:rPr>
              <a:t>维度关联基础</a:t>
            </a:r>
            <a:r>
              <a:rPr lang="zh-CN" altLang="en-US" sz="2000" dirty="0">
                <a:solidFill>
                  <a:srgbClr val="595959"/>
                </a:solidFill>
                <a:latin typeface="微软雅黑" panose="020B0503020204020204" pitchFamily="34" charset="-122"/>
                <a:ea typeface="微软雅黑" panose="020B0503020204020204" pitchFamily="34" charset="-122"/>
              </a:rPr>
              <a:t>，确保不同事实表在按维度统计时口径统一，避免分析结果因维度定义差异产生歧义。</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31" name="矩形 3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DW</a:t>
            </a:r>
            <a:r>
              <a:rPr lang="zh-CN" altLang="en-US" sz="1800" dirty="0">
                <a:solidFill>
                  <a:srgbClr val="595959"/>
                </a:solidFill>
                <a:latin typeface="微软雅黑" panose="020B0503020204020204" pitchFamily="34" charset="-122"/>
                <a:ea typeface="微软雅黑" panose="020B0503020204020204" pitchFamily="34" charset="-122"/>
              </a:rPr>
              <a:t>层</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圆角矩形 24"/>
          <p:cNvSpPr/>
          <p:nvPr/>
        </p:nvSpPr>
        <p:spPr>
          <a:xfrm>
            <a:off x="1007236" y="1956032"/>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(4) DIM</a:t>
            </a:r>
            <a:r>
              <a:rPr lang="zh-CN" altLang="en-US" sz="2000" dirty="0">
                <a:latin typeface="微软雅黑" panose="020B0503020204020204" pitchFamily="34" charset="-122"/>
                <a:ea typeface="微软雅黑" panose="020B0503020204020204" pitchFamily="34" charset="-122"/>
              </a:rPr>
              <a:t>层</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5"/>
          <p:cNvSpPr txBox="1">
            <a:spLocks noChangeArrowheads="1"/>
          </p:cNvSpPr>
          <p:nvPr/>
        </p:nvSpPr>
        <p:spPr bwMode="auto">
          <a:xfrm>
            <a:off x="1011114" y="1845618"/>
            <a:ext cx="10268667" cy="237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en-US" altLang="zh-CN" sz="2000" dirty="0">
                <a:solidFill>
                  <a:srgbClr val="1369B2"/>
                </a:solidFill>
                <a:latin typeface="微软雅黑" panose="020B0503020204020204" pitchFamily="34" charset="-122"/>
                <a:ea typeface="微软雅黑" panose="020B0503020204020204" pitchFamily="34" charset="-122"/>
              </a:rPr>
              <a:t>DA</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是整个数据仓库分层架构中最接近上层应用的部分，其存储的数据源于</a:t>
            </a:r>
            <a:r>
              <a:rPr lang="en-US" altLang="zh-CN" sz="2000" dirty="0">
                <a:solidFill>
                  <a:srgbClr val="1369B2"/>
                </a:solidFill>
                <a:latin typeface="微软雅黑" panose="020B0503020204020204" pitchFamily="34" charset="-122"/>
                <a:ea typeface="微软雅黑" panose="020B0503020204020204" pitchFamily="34" charset="-122"/>
              </a:rPr>
              <a:t>DW</a:t>
            </a:r>
            <a:r>
              <a:rPr lang="zh-CN" altLang="en-US" sz="2000" dirty="0">
                <a:solidFill>
                  <a:srgbClr val="1369B2"/>
                </a:solidFill>
                <a:latin typeface="微软雅黑" panose="020B0503020204020204" pitchFamily="34" charset="-122"/>
                <a:ea typeface="微软雅黑" panose="020B0503020204020204" pitchFamily="34" charset="-122"/>
              </a:rPr>
              <a:t>层</a:t>
            </a:r>
            <a:r>
              <a:rPr lang="zh-CN" altLang="en-US" sz="2000" dirty="0">
                <a:solidFill>
                  <a:srgbClr val="595959"/>
                </a:solidFill>
                <a:latin typeface="微软雅黑" panose="020B0503020204020204" pitchFamily="34" charset="-122"/>
                <a:ea typeface="微软雅黑" panose="020B0503020204020204" pitchFamily="34" charset="-122"/>
              </a:rPr>
              <a:t>加工后的标准化数据，通过结合具体业务场景的分析需求，进行针对性的计算、建模或可视化处理，最终形成可直接被业务人员调用的结果数据。</a:t>
            </a:r>
            <a:endParaRPr lang="zh-CN" altLang="en-US" sz="2000" dirty="0">
              <a:solidFill>
                <a:srgbClr val="595959"/>
              </a:solidFill>
              <a:latin typeface="微软雅黑" panose="020B0503020204020204" pitchFamily="34" charset="-122"/>
              <a:ea typeface="微软雅黑" panose="020B0503020204020204" pitchFamily="34" charset="-122"/>
            </a:endParaRPr>
          </a:p>
          <a:p>
            <a:pPr indent="0" algn="just">
              <a:lnSpc>
                <a:spcPct val="150000"/>
              </a:lnSpc>
              <a:buNone/>
            </a:pPr>
            <a:r>
              <a:rPr lang="en-US" altLang="zh-CN" sz="2000" dirty="0">
                <a:solidFill>
                  <a:srgbClr val="595959"/>
                </a:solidFill>
                <a:latin typeface="微软雅黑" panose="020B0503020204020204" pitchFamily="34" charset="-122"/>
                <a:ea typeface="微软雅黑" panose="020B0503020204020204" pitchFamily="34" charset="-122"/>
              </a:rPr>
              <a:t>DA</a:t>
            </a:r>
            <a:r>
              <a:rPr lang="zh-CN" altLang="en-US" sz="2000" dirty="0">
                <a:solidFill>
                  <a:srgbClr val="595959"/>
                </a:solidFill>
                <a:latin typeface="微软雅黑" panose="020B0503020204020204" pitchFamily="34" charset="-122"/>
                <a:ea typeface="微软雅黑" panose="020B0503020204020204" pitchFamily="34" charset="-122"/>
              </a:rPr>
              <a:t>层覆盖的业务场景广泛，包括但不限于固定报表</a:t>
            </a:r>
            <a:r>
              <a:rPr lang="zh-CN" altLang="en-US" sz="2000" dirty="0">
                <a:solidFill>
                  <a:srgbClr val="1369B2"/>
                </a:solidFill>
                <a:latin typeface="微软雅黑" panose="020B0503020204020204" pitchFamily="34" charset="-122"/>
                <a:ea typeface="微软雅黑" panose="020B0503020204020204" pitchFamily="34" charset="-122"/>
              </a:rPr>
              <a:t>输出</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可视化展示</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BI</a:t>
            </a:r>
            <a:r>
              <a:rPr lang="zh-CN" altLang="en-US" sz="2000" dirty="0">
                <a:solidFill>
                  <a:srgbClr val="1369B2"/>
                </a:solidFill>
                <a:latin typeface="微软雅黑" panose="020B0503020204020204" pitchFamily="34" charset="-122"/>
                <a:ea typeface="微软雅黑" panose="020B0503020204020204" pitchFamily="34" charset="-122"/>
              </a:rPr>
              <a:t>设计</a:t>
            </a:r>
            <a:r>
              <a:rPr lang="zh-CN" altLang="en-US" sz="2000" dirty="0">
                <a:solidFill>
                  <a:srgbClr val="595959"/>
                </a:solidFill>
                <a:latin typeface="微软雅黑" panose="020B0503020204020204" pitchFamily="34" charset="-122"/>
                <a:ea typeface="微软雅黑" panose="020B0503020204020204" pitchFamily="34" charset="-122"/>
              </a:rPr>
              <a:t>等，直接支撑业务决策的落地与执行。</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31" name="矩形 3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DA</a:t>
            </a:r>
            <a:r>
              <a:rPr lang="zh-CN" altLang="en-US" sz="1800" dirty="0">
                <a:solidFill>
                  <a:srgbClr val="595959"/>
                </a:solidFill>
                <a:latin typeface="微软雅黑" panose="020B0503020204020204" pitchFamily="34" charset="-122"/>
                <a:ea typeface="微软雅黑" panose="020B0503020204020204" pitchFamily="34" charset="-122"/>
              </a:rPr>
              <a:t>层</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8" name="图片 7"/>
          <p:cNvPicPr>
            <a:picLocks noChangeAspect="1"/>
          </p:cNvPicPr>
          <p:nvPr/>
        </p:nvPicPr>
        <p:blipFill>
          <a:blip r:embed="rId1"/>
          <a:stretch>
            <a:fillRect/>
          </a:stretch>
        </p:blipFill>
        <p:spPr>
          <a:xfrm>
            <a:off x="8399462" y="3770242"/>
            <a:ext cx="2758273" cy="273713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云形标注 5"/>
          <p:cNvSpPr/>
          <p:nvPr/>
        </p:nvSpPr>
        <p:spPr>
          <a:xfrm>
            <a:off x="1011114" y="1565351"/>
            <a:ext cx="6261651" cy="3314144"/>
          </a:xfrm>
          <a:prstGeom prst="cloudCallout">
            <a:avLst>
              <a:gd name="adj1" fmla="val 64873"/>
              <a:gd name="adj2" fmla="val 4234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1" lang="zh-CN" altLang="en-US" sz="2400" dirty="0"/>
              <a:t>通过上述内容的学习可以看出，数据仓库的分层设计会带来一定程度的数据冗余，那么为什么企业在实际应用中，仍然需要对数据仓库进行分层呢？</a:t>
            </a:r>
            <a:endParaRPr kumimoji="1" lang="zh-CN" altLang="en-US" sz="2400" dirty="0"/>
          </a:p>
        </p:txBody>
      </p:sp>
      <p:pic>
        <p:nvPicPr>
          <p:cNvPr id="6" name="Picture 4"/>
          <p:cNvPicPr>
            <a:picLocks noChangeAspect="1" noChangeArrowheads="1"/>
          </p:cNvPicPr>
          <p:nvPr/>
        </p:nvPicPr>
        <p:blipFill rotWithShape="1">
          <a:blip r:embed="rId1">
            <a:extLst>
              <a:ext uri="{28A0092B-C50C-407E-A947-70E740481C1C}">
                <a14:useLocalDpi xmlns:a14="http://schemas.microsoft.com/office/drawing/2010/main" val="0"/>
              </a:ext>
            </a:extLst>
          </a:blip>
          <a:srcRect l="12776" t="1975" r="11457" b="7902"/>
          <a:stretch>
            <a:fillRect/>
          </a:stretch>
        </p:blipFill>
        <p:spPr bwMode="auto">
          <a:xfrm>
            <a:off x="8288797" y="2068562"/>
            <a:ext cx="2944985" cy="4673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TextBox 35"/>
          <p:cNvSpPr txBox="1">
            <a:spLocks noChangeArrowheads="1"/>
          </p:cNvSpPr>
          <p:nvPr/>
        </p:nvSpPr>
        <p:spPr bwMode="auto">
          <a:xfrm>
            <a:off x="1011115" y="1125538"/>
            <a:ext cx="9476580" cy="5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rPr>
              <a:t>原因主要有以下几点。</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16" name="椭圆 15"/>
          <p:cNvSpPr/>
          <p:nvPr/>
        </p:nvSpPr>
        <p:spPr bwMode="auto">
          <a:xfrm rot="574600">
            <a:off x="1041277" y="2460811"/>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a:solidFill>
                <a:schemeClr val="bg1"/>
              </a:solidFill>
              <a:latin typeface="Arial" panose="020B0604020202020204" pitchFamily="34" charset="0"/>
            </a:endParaRPr>
          </a:p>
        </p:txBody>
      </p:sp>
      <p:sp>
        <p:nvSpPr>
          <p:cNvPr id="17" name="TextBox 3"/>
          <p:cNvSpPr txBox="1">
            <a:spLocks noChangeArrowheads="1"/>
          </p:cNvSpPr>
          <p:nvPr/>
        </p:nvSpPr>
        <p:spPr bwMode="auto">
          <a:xfrm>
            <a:off x="1082652" y="2491867"/>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1</a:t>
            </a:r>
            <a:endParaRPr kumimoji="0" lang="zh-CN" altLang="en-US"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18" name="矩形 17"/>
          <p:cNvSpPr/>
          <p:nvPr/>
        </p:nvSpPr>
        <p:spPr>
          <a:xfrm>
            <a:off x="1529842" y="2436371"/>
            <a:ext cx="1533481"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zh-CN" altLang="en-US" sz="1800" b="1" kern="0" dirty="0">
                <a:solidFill>
                  <a:srgbClr val="0070C0"/>
                </a:solidFill>
                <a:latin typeface="微软雅黑" panose="020B0503020204020204" pitchFamily="34" charset="-122"/>
                <a:ea typeface="微软雅黑" panose="020B0503020204020204" pitchFamily="34" charset="-122"/>
              </a:rPr>
              <a:t>结构清晰：</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1543245" y="3759138"/>
            <a:ext cx="2331087" cy="36933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defRPr/>
            </a:pPr>
            <a:r>
              <a:rPr lang="zh-CN" altLang="en-US" sz="1800" b="1" kern="0" dirty="0">
                <a:solidFill>
                  <a:srgbClr val="0070C0"/>
                </a:solidFill>
                <a:latin typeface="微软雅黑" panose="020B0503020204020204" pitchFamily="34" charset="-122"/>
                <a:ea typeface="微软雅黑" panose="020B0503020204020204" pitchFamily="34" charset="-122"/>
              </a:rPr>
              <a:t>支持数据血缘追踪： </a:t>
            </a:r>
            <a:endParaRPr kumimoji="0" lang="zh-CN" altLang="en-US" sz="18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endParaRPr>
          </a:p>
        </p:txBody>
      </p:sp>
      <p:cxnSp>
        <p:nvCxnSpPr>
          <p:cNvPr id="20" name="直接连接符 19"/>
          <p:cNvCxnSpPr/>
          <p:nvPr/>
        </p:nvCxnSpPr>
        <p:spPr>
          <a:xfrm>
            <a:off x="1505718" y="2925737"/>
            <a:ext cx="9612227" cy="1"/>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21" name="直接连接符 20"/>
          <p:cNvCxnSpPr/>
          <p:nvPr/>
        </p:nvCxnSpPr>
        <p:spPr>
          <a:xfrm>
            <a:off x="1505718" y="4180570"/>
            <a:ext cx="9684438"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2" name="矩形 21"/>
          <p:cNvSpPr/>
          <p:nvPr/>
        </p:nvSpPr>
        <p:spPr>
          <a:xfrm>
            <a:off x="3574926" y="1716174"/>
            <a:ext cx="7566658" cy="113755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每层数据都有清晰的作用域，使用者可根据需求快速定位所需数据，同时通过层级定位能更直观地理解</a:t>
            </a:r>
            <a:r>
              <a:rPr lang="zh-CN" altLang="en-US" sz="1800" dirty="0">
                <a:solidFill>
                  <a:srgbClr val="1369B2"/>
                </a:solidFill>
                <a:latin typeface="微软雅黑" panose="020B0503020204020204" pitchFamily="34" charset="-122"/>
                <a:ea typeface="微软雅黑" panose="020B0503020204020204" pitchFamily="34" charset="-122"/>
              </a:rPr>
              <a:t>数据的来源</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加工程度</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和</a:t>
            </a:r>
            <a:r>
              <a:rPr lang="zh-CN" altLang="en-US" sz="1800" dirty="0">
                <a:solidFill>
                  <a:srgbClr val="1369B2"/>
                </a:solidFill>
                <a:latin typeface="微软雅黑" panose="020B0503020204020204" pitchFamily="34" charset="-122"/>
                <a:ea typeface="微软雅黑" panose="020B0503020204020204" pitchFamily="34" charset="-122"/>
              </a:rPr>
              <a:t>适用场景</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，减少数据理解成本。</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椭圆 22"/>
          <p:cNvSpPr/>
          <p:nvPr/>
        </p:nvSpPr>
        <p:spPr bwMode="auto">
          <a:xfrm rot="574600">
            <a:off x="1041277" y="3756956"/>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a:solidFill>
                <a:schemeClr val="bg1"/>
              </a:solidFill>
              <a:latin typeface="Arial" panose="020B0604020202020204" pitchFamily="34" charset="0"/>
            </a:endParaRPr>
          </a:p>
        </p:txBody>
      </p:sp>
      <p:sp>
        <p:nvSpPr>
          <p:cNvPr id="24" name="TextBox 10"/>
          <p:cNvSpPr txBox="1">
            <a:spLocks noChangeArrowheads="1"/>
          </p:cNvSpPr>
          <p:nvPr/>
        </p:nvSpPr>
        <p:spPr bwMode="auto">
          <a:xfrm>
            <a:off x="1082652" y="3788012"/>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2</a:t>
            </a:r>
            <a:endParaRPr kumimoji="0" lang="zh-CN" altLang="en-US"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5" name="矩形 24"/>
          <p:cNvSpPr/>
          <p:nvPr/>
        </p:nvSpPr>
        <p:spPr>
          <a:xfrm>
            <a:off x="3574926" y="3333865"/>
            <a:ext cx="7804720" cy="77745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当用户在上层应用中使用某个表时，能够通过</a:t>
            </a:r>
            <a:r>
              <a:rPr lang="zh-CN" altLang="en-US" sz="1800" dirty="0">
                <a:solidFill>
                  <a:srgbClr val="1369B2"/>
                </a:solidFill>
                <a:latin typeface="微软雅黑" panose="020B0503020204020204" pitchFamily="34" charset="-122"/>
                <a:ea typeface="微软雅黑" panose="020B0503020204020204" pitchFamily="34" charset="-122"/>
              </a:rPr>
              <a:t>分层架构</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追溯到该表的数据来源于哪些底层数据源，以及在各层级间经过了哪些转换处理。</a:t>
            </a:r>
            <a:endParaRPr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1580772" y="5199298"/>
            <a:ext cx="1869423" cy="36933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defRPr/>
            </a:pPr>
            <a:r>
              <a:rPr lang="zh-CN" altLang="en-US" sz="1800" b="1" kern="0" dirty="0">
                <a:solidFill>
                  <a:srgbClr val="0070C0"/>
                </a:solidFill>
                <a:latin typeface="微软雅黑" panose="020B0503020204020204" pitchFamily="34" charset="-122"/>
                <a:ea typeface="微软雅黑" panose="020B0503020204020204" pitchFamily="34" charset="-122"/>
              </a:rPr>
              <a:t>避免重复开发： </a:t>
            </a:r>
            <a:endParaRPr kumimoji="0" lang="zh-CN" altLang="en-US" sz="18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endParaRPr>
          </a:p>
        </p:txBody>
      </p:sp>
      <p:cxnSp>
        <p:nvCxnSpPr>
          <p:cNvPr id="30" name="直接连接符 29"/>
          <p:cNvCxnSpPr/>
          <p:nvPr/>
        </p:nvCxnSpPr>
        <p:spPr>
          <a:xfrm>
            <a:off x="1543245" y="5620730"/>
            <a:ext cx="9684438"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31" name="椭圆 30"/>
          <p:cNvSpPr/>
          <p:nvPr/>
        </p:nvSpPr>
        <p:spPr bwMode="auto">
          <a:xfrm rot="574600">
            <a:off x="1078804" y="5197116"/>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a:solidFill>
                <a:schemeClr val="bg1"/>
              </a:solidFill>
              <a:latin typeface="Arial" panose="020B0604020202020204" pitchFamily="34" charset="0"/>
            </a:endParaRPr>
          </a:p>
        </p:txBody>
      </p:sp>
      <p:sp>
        <p:nvSpPr>
          <p:cNvPr id="32" name="TextBox 10"/>
          <p:cNvSpPr txBox="1">
            <a:spLocks noChangeArrowheads="1"/>
          </p:cNvSpPr>
          <p:nvPr/>
        </p:nvSpPr>
        <p:spPr bwMode="auto">
          <a:xfrm>
            <a:off x="1120179" y="5228172"/>
            <a:ext cx="348172" cy="369332"/>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lang="en-US" altLang="zh-CN" sz="1800" b="1" kern="0" dirty="0">
                <a:solidFill>
                  <a:sysClr val="window" lastClr="FFFFFF"/>
                </a:solidFill>
                <a:latin typeface="Verdana" panose="020B0604030504040204" pitchFamily="34" charset="0"/>
              </a:rPr>
              <a:t>3</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33" name="矩形 32"/>
          <p:cNvSpPr/>
          <p:nvPr/>
        </p:nvSpPr>
        <p:spPr>
          <a:xfrm>
            <a:off x="3568450" y="4413925"/>
            <a:ext cx="7855348" cy="113755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数据仓库通过</a:t>
            </a:r>
            <a:r>
              <a:rPr lang="zh-CN" altLang="en-US" sz="1800" dirty="0">
                <a:solidFill>
                  <a:srgbClr val="1369B2"/>
                </a:solidFill>
                <a:latin typeface="微软雅黑" panose="020B0503020204020204" pitchFamily="34" charset="-122"/>
                <a:ea typeface="微软雅黑" panose="020B0503020204020204" pitchFamily="34" charset="-122"/>
              </a:rPr>
              <a:t>分层设计</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对外提供统一的查询接口，各业务部门均可使用同一套标准化的数据源，无须各自重复开发</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ETL</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过程，从而减少了大量的</a:t>
            </a:r>
            <a:r>
              <a:rPr lang="zh-CN" altLang="en-US" sz="1800" dirty="0">
                <a:solidFill>
                  <a:srgbClr val="1369B2"/>
                </a:solidFill>
                <a:latin typeface="微软雅黑" panose="020B0503020204020204" pitchFamily="34" charset="-122"/>
                <a:ea typeface="微软雅黑" panose="020B0503020204020204" pitchFamily="34" charset="-122"/>
              </a:rPr>
              <a:t>冗余工作</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和</a:t>
            </a:r>
            <a:r>
              <a:rPr lang="zh-CN" altLang="en-US" sz="1800" dirty="0">
                <a:solidFill>
                  <a:srgbClr val="1369B2"/>
                </a:solidFill>
                <a:latin typeface="微软雅黑" panose="020B0503020204020204" pitchFamily="34" charset="-122"/>
                <a:ea typeface="微软雅黑" panose="020B0503020204020204" pitchFamily="34" charset="-122"/>
              </a:rPr>
              <a:t>计算消耗</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数据仓库分层架构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6" name="椭圆 15"/>
          <p:cNvSpPr/>
          <p:nvPr/>
        </p:nvSpPr>
        <p:spPr bwMode="auto">
          <a:xfrm rot="574600">
            <a:off x="969269" y="2230215"/>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a:solidFill>
                <a:schemeClr val="bg1"/>
              </a:solidFill>
              <a:latin typeface="Arial" panose="020B0604020202020204" pitchFamily="34" charset="0"/>
            </a:endParaRPr>
          </a:p>
        </p:txBody>
      </p:sp>
      <p:sp>
        <p:nvSpPr>
          <p:cNvPr id="17" name="TextBox 3"/>
          <p:cNvSpPr txBox="1">
            <a:spLocks noChangeArrowheads="1"/>
          </p:cNvSpPr>
          <p:nvPr/>
        </p:nvSpPr>
        <p:spPr bwMode="auto">
          <a:xfrm>
            <a:off x="1010644" y="2261271"/>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4</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18" name="矩形 17"/>
          <p:cNvSpPr/>
          <p:nvPr/>
        </p:nvSpPr>
        <p:spPr>
          <a:xfrm>
            <a:off x="1457834" y="2205775"/>
            <a:ext cx="2117092"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zh-CN" altLang="en-US" sz="1800" b="1" kern="0" dirty="0">
                <a:solidFill>
                  <a:srgbClr val="0070C0"/>
                </a:solidFill>
                <a:latin typeface="微软雅黑" panose="020B0503020204020204" pitchFamily="34" charset="-122"/>
                <a:ea typeface="微软雅黑" panose="020B0503020204020204" pitchFamily="34" charset="-122"/>
              </a:rPr>
              <a:t>把复杂问题简单化：</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1471237" y="3903154"/>
            <a:ext cx="2561920" cy="36933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defRPr/>
            </a:pPr>
            <a:r>
              <a:rPr lang="zh-CN" altLang="en-US" sz="1800" b="1" kern="0" dirty="0">
                <a:solidFill>
                  <a:srgbClr val="0070C0"/>
                </a:solidFill>
                <a:latin typeface="微软雅黑" panose="020B0503020204020204" pitchFamily="34" charset="-122"/>
                <a:ea typeface="微软雅黑" panose="020B0503020204020204" pitchFamily="34" charset="-122"/>
              </a:rPr>
              <a:t>屏蔽原始数据的变化： </a:t>
            </a:r>
            <a:endParaRPr kumimoji="0" lang="zh-CN" altLang="en-US" sz="18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endParaRPr>
          </a:p>
        </p:txBody>
      </p:sp>
      <p:cxnSp>
        <p:nvCxnSpPr>
          <p:cNvPr id="20" name="直接连接符 19"/>
          <p:cNvCxnSpPr/>
          <p:nvPr/>
        </p:nvCxnSpPr>
        <p:spPr>
          <a:xfrm>
            <a:off x="1433710" y="2695141"/>
            <a:ext cx="9612227" cy="1"/>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21" name="直接连接符 20"/>
          <p:cNvCxnSpPr/>
          <p:nvPr/>
        </p:nvCxnSpPr>
        <p:spPr>
          <a:xfrm>
            <a:off x="1433710" y="4324586"/>
            <a:ext cx="9684438"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2" name="矩形 21"/>
          <p:cNvSpPr/>
          <p:nvPr/>
        </p:nvSpPr>
        <p:spPr>
          <a:xfrm>
            <a:off x="3502918" y="1485578"/>
            <a:ext cx="7804720" cy="113755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rgbClr val="1369B2"/>
                </a:solidFill>
                <a:latin typeface="微软雅黑" panose="020B0503020204020204" pitchFamily="34" charset="-122"/>
                <a:ea typeface="微软雅黑" panose="020B0503020204020204" pitchFamily="34" charset="-122"/>
              </a:rPr>
              <a:t>数据处理</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的全流程被拆解为多个独立的环节，每一层仅处理特定的任务。若某一层出现问题，只需对该层进行</a:t>
            </a:r>
            <a:r>
              <a:rPr lang="zh-CN" altLang="en-US" sz="1800" dirty="0">
                <a:solidFill>
                  <a:srgbClr val="1369B2"/>
                </a:solidFill>
                <a:latin typeface="微软雅黑" panose="020B0503020204020204" pitchFamily="34" charset="-122"/>
                <a:ea typeface="微软雅黑" panose="020B0503020204020204" pitchFamily="34" charset="-122"/>
              </a:rPr>
              <a:t>局部维护</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，无须重构整个</a:t>
            </a:r>
            <a:r>
              <a:rPr lang="zh-CN" altLang="en-US" sz="1800" dirty="0">
                <a:solidFill>
                  <a:srgbClr val="1369B2"/>
                </a:solidFill>
                <a:latin typeface="微软雅黑" panose="020B0503020204020204" pitchFamily="34" charset="-122"/>
                <a:ea typeface="微软雅黑" panose="020B0503020204020204" pitchFamily="34" charset="-122"/>
              </a:rPr>
              <a:t>数据链路</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。这种解耦合的设计大大降低了开发和维护的复杂度，提高了工作效率。</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椭圆 22"/>
          <p:cNvSpPr/>
          <p:nvPr/>
        </p:nvSpPr>
        <p:spPr bwMode="auto">
          <a:xfrm rot="574600">
            <a:off x="969269" y="3900972"/>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a:solidFill>
                <a:schemeClr val="bg1"/>
              </a:solidFill>
              <a:latin typeface="Arial" panose="020B0604020202020204" pitchFamily="34" charset="0"/>
            </a:endParaRPr>
          </a:p>
        </p:txBody>
      </p:sp>
      <p:sp>
        <p:nvSpPr>
          <p:cNvPr id="24" name="TextBox 10"/>
          <p:cNvSpPr txBox="1">
            <a:spLocks noChangeArrowheads="1"/>
          </p:cNvSpPr>
          <p:nvPr/>
        </p:nvSpPr>
        <p:spPr bwMode="auto">
          <a:xfrm>
            <a:off x="1010644" y="3932028"/>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5</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5" name="矩形 24"/>
          <p:cNvSpPr/>
          <p:nvPr/>
        </p:nvSpPr>
        <p:spPr>
          <a:xfrm>
            <a:off x="3672323" y="3134930"/>
            <a:ext cx="7804720" cy="113755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当业务系统发生变更时，可在</a:t>
            </a:r>
            <a:r>
              <a:rPr lang="en-US" altLang="zh-CN" sz="1800" dirty="0">
                <a:solidFill>
                  <a:srgbClr val="1369B2"/>
                </a:solidFill>
                <a:latin typeface="微软雅黑" panose="020B0503020204020204" pitchFamily="34" charset="-122"/>
                <a:ea typeface="微软雅黑" panose="020B0503020204020204" pitchFamily="34" charset="-122"/>
              </a:rPr>
              <a:t>ODS</a:t>
            </a:r>
            <a:r>
              <a:rPr lang="zh-CN" altLang="en-US" sz="1800" dirty="0">
                <a:solidFill>
                  <a:srgbClr val="1369B2"/>
                </a:solidFill>
                <a:latin typeface="微软雅黑" panose="020B0503020204020204" pitchFamily="34" charset="-122"/>
                <a:ea typeface="微软雅黑" panose="020B0503020204020204" pitchFamily="34" charset="-122"/>
              </a:rPr>
              <a:t>层</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或</a:t>
            </a:r>
            <a:r>
              <a:rPr lang="en-US" altLang="zh-CN" sz="1800" dirty="0">
                <a:solidFill>
                  <a:srgbClr val="1369B2"/>
                </a:solidFill>
                <a:latin typeface="微软雅黑" panose="020B0503020204020204" pitchFamily="34" charset="-122"/>
                <a:ea typeface="微软雅黑" panose="020B0503020204020204" pitchFamily="34" charset="-122"/>
              </a:rPr>
              <a:t>ETL</a:t>
            </a:r>
            <a:r>
              <a:rPr lang="zh-CN" altLang="en-US" sz="1800" dirty="0">
                <a:solidFill>
                  <a:srgbClr val="1369B2"/>
                </a:solidFill>
                <a:latin typeface="微软雅黑" panose="020B0503020204020204" pitchFamily="34" charset="-122"/>
                <a:ea typeface="微软雅黑" panose="020B0503020204020204" pitchFamily="34" charset="-122"/>
              </a:rPr>
              <a:t>过程</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中进行适配处理，确保上层的</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DW</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层、</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DA</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层数据不受影响。这种隔离机制使上层系统与下游业务解耦，减少了上层应用的改动成本，保障了业务分析工作的连续性。</a:t>
            </a:r>
            <a:endParaRPr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数据仓库的数据模型结构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756966"/>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了解数据仓库的数据模型结构，能够说出</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星形模型</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雪花模型</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的区别。</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原创设计师QQ598969553          _4"/>
          <p:cNvSpPr/>
          <p:nvPr/>
        </p:nvSpPr>
        <p:spPr>
          <a:xfrm>
            <a:off x="1004331" y="1053530"/>
            <a:ext cx="10347460"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数据仓库</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中的数据模型结构是</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数据组织的骨架</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，它通过明确事实与维度之间的</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关联逻辑</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，将业务场景转化为可计算的表关系，直接影响查询效率和业务适配性。常见的数据模型结构包括</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星形模型</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雪花模型</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，具体介绍如下。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grpSp>
        <p:nvGrpSpPr>
          <p:cNvPr id="11" name="组合 10"/>
          <p:cNvGrpSpPr/>
          <p:nvPr/>
        </p:nvGrpSpPr>
        <p:grpSpPr>
          <a:xfrm>
            <a:off x="2422799" y="3357786"/>
            <a:ext cx="7392567" cy="2887732"/>
            <a:chOff x="2734656" y="2791708"/>
            <a:chExt cx="5343198" cy="2087200"/>
          </a:xfrm>
        </p:grpSpPr>
        <p:sp>
          <p:nvSpPr>
            <p:cNvPr id="12" name="Freeform 76"/>
            <p:cNvSpPr/>
            <p:nvPr/>
          </p:nvSpPr>
          <p:spPr bwMode="auto">
            <a:xfrm>
              <a:off x="3852098" y="4137032"/>
              <a:ext cx="66057" cy="731292"/>
            </a:xfrm>
            <a:custGeom>
              <a:avLst/>
              <a:gdLst>
                <a:gd name="T0" fmla="*/ 0 w 54"/>
                <a:gd name="T1" fmla="*/ 26 h 598"/>
                <a:gd name="T2" fmla="*/ 0 w 54"/>
                <a:gd name="T3" fmla="*/ 570 h 598"/>
                <a:gd name="T4" fmla="*/ 0 w 54"/>
                <a:gd name="T5" fmla="*/ 570 h 598"/>
                <a:gd name="T6" fmla="*/ 2 w 54"/>
                <a:gd name="T7" fmla="*/ 582 h 598"/>
                <a:gd name="T8" fmla="*/ 8 w 54"/>
                <a:gd name="T9" fmla="*/ 590 h 598"/>
                <a:gd name="T10" fmla="*/ 16 w 54"/>
                <a:gd name="T11" fmla="*/ 596 h 598"/>
                <a:gd name="T12" fmla="*/ 26 w 54"/>
                <a:gd name="T13" fmla="*/ 598 h 598"/>
                <a:gd name="T14" fmla="*/ 26 w 54"/>
                <a:gd name="T15" fmla="*/ 598 h 598"/>
                <a:gd name="T16" fmla="*/ 38 w 54"/>
                <a:gd name="T17" fmla="*/ 596 h 598"/>
                <a:gd name="T18" fmla="*/ 46 w 54"/>
                <a:gd name="T19" fmla="*/ 590 h 598"/>
                <a:gd name="T20" fmla="*/ 52 w 54"/>
                <a:gd name="T21" fmla="*/ 582 h 598"/>
                <a:gd name="T22" fmla="*/ 54 w 54"/>
                <a:gd name="T23" fmla="*/ 570 h 598"/>
                <a:gd name="T24" fmla="*/ 54 w 54"/>
                <a:gd name="T25" fmla="*/ 26 h 598"/>
                <a:gd name="T26" fmla="*/ 54 w 54"/>
                <a:gd name="T27" fmla="*/ 26 h 598"/>
                <a:gd name="T28" fmla="*/ 52 w 54"/>
                <a:gd name="T29" fmla="*/ 16 h 598"/>
                <a:gd name="T30" fmla="*/ 46 w 54"/>
                <a:gd name="T31" fmla="*/ 8 h 598"/>
                <a:gd name="T32" fmla="*/ 38 w 54"/>
                <a:gd name="T33" fmla="*/ 2 h 598"/>
                <a:gd name="T34" fmla="*/ 26 w 54"/>
                <a:gd name="T35" fmla="*/ 0 h 598"/>
                <a:gd name="T36" fmla="*/ 26 w 54"/>
                <a:gd name="T37" fmla="*/ 0 h 598"/>
                <a:gd name="T38" fmla="*/ 16 w 54"/>
                <a:gd name="T39" fmla="*/ 2 h 598"/>
                <a:gd name="T40" fmla="*/ 8 w 54"/>
                <a:gd name="T41" fmla="*/ 8 h 598"/>
                <a:gd name="T42" fmla="*/ 2 w 54"/>
                <a:gd name="T43" fmla="*/ 16 h 598"/>
                <a:gd name="T44" fmla="*/ 0 w 54"/>
                <a:gd name="T45" fmla="*/ 26 h 598"/>
                <a:gd name="T46" fmla="*/ 0 w 54"/>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
                <a:gd name="T73" fmla="*/ 0 h 598"/>
                <a:gd name="T74" fmla="*/ 54 w 54"/>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 h="598">
                  <a:moveTo>
                    <a:pt x="0" y="26"/>
                  </a:moveTo>
                  <a:lnTo>
                    <a:pt x="0" y="570"/>
                  </a:lnTo>
                  <a:lnTo>
                    <a:pt x="2" y="582"/>
                  </a:lnTo>
                  <a:lnTo>
                    <a:pt x="8" y="590"/>
                  </a:lnTo>
                  <a:lnTo>
                    <a:pt x="16" y="596"/>
                  </a:lnTo>
                  <a:lnTo>
                    <a:pt x="26" y="598"/>
                  </a:lnTo>
                  <a:lnTo>
                    <a:pt x="38" y="596"/>
                  </a:lnTo>
                  <a:lnTo>
                    <a:pt x="46" y="590"/>
                  </a:lnTo>
                  <a:lnTo>
                    <a:pt x="52" y="582"/>
                  </a:lnTo>
                  <a:lnTo>
                    <a:pt x="54" y="570"/>
                  </a:lnTo>
                  <a:lnTo>
                    <a:pt x="54" y="26"/>
                  </a:lnTo>
                  <a:lnTo>
                    <a:pt x="52" y="16"/>
                  </a:lnTo>
                  <a:lnTo>
                    <a:pt x="46" y="8"/>
                  </a:lnTo>
                  <a:lnTo>
                    <a:pt x="38" y="2"/>
                  </a:lnTo>
                  <a:lnTo>
                    <a:pt x="26" y="0"/>
                  </a:lnTo>
                  <a:lnTo>
                    <a:pt x="16"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3" name="Freeform 77"/>
            <p:cNvSpPr/>
            <p:nvPr/>
          </p:nvSpPr>
          <p:spPr bwMode="auto">
            <a:xfrm>
              <a:off x="3852097" y="4825693"/>
              <a:ext cx="3116958" cy="53215"/>
            </a:xfrm>
            <a:custGeom>
              <a:avLst/>
              <a:gdLst>
                <a:gd name="T0" fmla="*/ 26 w 3162"/>
                <a:gd name="T1" fmla="*/ 0 h 54"/>
                <a:gd name="T2" fmla="*/ 26 w 3162"/>
                <a:gd name="T3" fmla="*/ 0 h 54"/>
                <a:gd name="T4" fmla="*/ 16 w 3162"/>
                <a:gd name="T5" fmla="*/ 2 h 54"/>
                <a:gd name="T6" fmla="*/ 8 w 3162"/>
                <a:gd name="T7" fmla="*/ 8 h 54"/>
                <a:gd name="T8" fmla="*/ 2 w 3162"/>
                <a:gd name="T9" fmla="*/ 16 h 54"/>
                <a:gd name="T10" fmla="*/ 0 w 3162"/>
                <a:gd name="T11" fmla="*/ 26 h 54"/>
                <a:gd name="T12" fmla="*/ 0 w 3162"/>
                <a:gd name="T13" fmla="*/ 26 h 54"/>
                <a:gd name="T14" fmla="*/ 2 w 3162"/>
                <a:gd name="T15" fmla="*/ 38 h 54"/>
                <a:gd name="T16" fmla="*/ 8 w 3162"/>
                <a:gd name="T17" fmla="*/ 46 h 54"/>
                <a:gd name="T18" fmla="*/ 16 w 3162"/>
                <a:gd name="T19" fmla="*/ 52 h 54"/>
                <a:gd name="T20" fmla="*/ 26 w 3162"/>
                <a:gd name="T21" fmla="*/ 54 h 54"/>
                <a:gd name="T22" fmla="*/ 3134 w 3162"/>
                <a:gd name="T23" fmla="*/ 54 h 54"/>
                <a:gd name="T24" fmla="*/ 3134 w 3162"/>
                <a:gd name="T25" fmla="*/ 54 h 54"/>
                <a:gd name="T26" fmla="*/ 3144 w 3162"/>
                <a:gd name="T27" fmla="*/ 52 h 54"/>
                <a:gd name="T28" fmla="*/ 3154 w 3162"/>
                <a:gd name="T29" fmla="*/ 46 h 54"/>
                <a:gd name="T30" fmla="*/ 3160 w 3162"/>
                <a:gd name="T31" fmla="*/ 38 h 54"/>
                <a:gd name="T32" fmla="*/ 3162 w 3162"/>
                <a:gd name="T33" fmla="*/ 26 h 54"/>
                <a:gd name="T34" fmla="*/ 3162 w 3162"/>
                <a:gd name="T35" fmla="*/ 26 h 54"/>
                <a:gd name="T36" fmla="*/ 3160 w 3162"/>
                <a:gd name="T37" fmla="*/ 16 h 54"/>
                <a:gd name="T38" fmla="*/ 3154 w 3162"/>
                <a:gd name="T39" fmla="*/ 8 h 54"/>
                <a:gd name="T40" fmla="*/ 3144 w 3162"/>
                <a:gd name="T41" fmla="*/ 2 h 54"/>
                <a:gd name="T42" fmla="*/ 3134 w 3162"/>
                <a:gd name="T43" fmla="*/ 0 h 54"/>
                <a:gd name="T44" fmla="*/ 26 w 3162"/>
                <a:gd name="T45" fmla="*/ 0 h 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62"/>
                <a:gd name="T70" fmla="*/ 0 h 54"/>
                <a:gd name="T71" fmla="*/ 3162 w 3162"/>
                <a:gd name="T72" fmla="*/ 54 h 5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62" h="54">
                  <a:moveTo>
                    <a:pt x="26" y="0"/>
                  </a:moveTo>
                  <a:lnTo>
                    <a:pt x="26" y="0"/>
                  </a:lnTo>
                  <a:lnTo>
                    <a:pt x="16" y="2"/>
                  </a:lnTo>
                  <a:lnTo>
                    <a:pt x="8" y="8"/>
                  </a:lnTo>
                  <a:lnTo>
                    <a:pt x="2" y="16"/>
                  </a:lnTo>
                  <a:lnTo>
                    <a:pt x="0" y="26"/>
                  </a:lnTo>
                  <a:lnTo>
                    <a:pt x="2" y="38"/>
                  </a:lnTo>
                  <a:lnTo>
                    <a:pt x="8" y="46"/>
                  </a:lnTo>
                  <a:lnTo>
                    <a:pt x="16" y="52"/>
                  </a:lnTo>
                  <a:lnTo>
                    <a:pt x="26" y="54"/>
                  </a:lnTo>
                  <a:lnTo>
                    <a:pt x="3134" y="54"/>
                  </a:lnTo>
                  <a:lnTo>
                    <a:pt x="3144" y="52"/>
                  </a:lnTo>
                  <a:lnTo>
                    <a:pt x="3154" y="46"/>
                  </a:lnTo>
                  <a:lnTo>
                    <a:pt x="3160" y="38"/>
                  </a:lnTo>
                  <a:lnTo>
                    <a:pt x="3162" y="26"/>
                  </a:lnTo>
                  <a:lnTo>
                    <a:pt x="3160" y="16"/>
                  </a:lnTo>
                  <a:lnTo>
                    <a:pt x="3154" y="8"/>
                  </a:lnTo>
                  <a:lnTo>
                    <a:pt x="3144" y="2"/>
                  </a:lnTo>
                  <a:lnTo>
                    <a:pt x="3134" y="0"/>
                  </a:lnTo>
                  <a:lnTo>
                    <a:pt x="26" y="0"/>
                  </a:lnTo>
                  <a:close/>
                </a:path>
              </a:pathLst>
            </a:custGeom>
            <a:solidFill>
              <a:srgbClr val="BFBFBF">
                <a:lumMod val="40000"/>
                <a:lumOff val="60000"/>
              </a:srgbClr>
            </a:solidFill>
            <a:ln w="9525">
              <a:noFill/>
              <a:round/>
            </a:ln>
          </p:spPr>
          <p:txBody>
            <a:bodyPr wrap="square" lIns="0" tIns="0" rIns="0" bIns="0" anchor="ctr" anchorCtr="0">
              <a:normAutofit fontScale="250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4" name="Freeform 78"/>
            <p:cNvSpPr/>
            <p:nvPr/>
          </p:nvSpPr>
          <p:spPr bwMode="auto">
            <a:xfrm>
              <a:off x="6932864" y="4137032"/>
              <a:ext cx="68503" cy="731292"/>
            </a:xfrm>
            <a:custGeom>
              <a:avLst/>
              <a:gdLst>
                <a:gd name="T0" fmla="*/ 0 w 56"/>
                <a:gd name="T1" fmla="*/ 26 h 598"/>
                <a:gd name="T2" fmla="*/ 0 w 56"/>
                <a:gd name="T3" fmla="*/ 570 h 598"/>
                <a:gd name="T4" fmla="*/ 0 w 56"/>
                <a:gd name="T5" fmla="*/ 570 h 598"/>
                <a:gd name="T6" fmla="*/ 2 w 56"/>
                <a:gd name="T7" fmla="*/ 582 h 598"/>
                <a:gd name="T8" fmla="*/ 8 w 56"/>
                <a:gd name="T9" fmla="*/ 590 h 598"/>
                <a:gd name="T10" fmla="*/ 18 w 56"/>
                <a:gd name="T11" fmla="*/ 596 h 598"/>
                <a:gd name="T12" fmla="*/ 28 w 56"/>
                <a:gd name="T13" fmla="*/ 598 h 598"/>
                <a:gd name="T14" fmla="*/ 28 w 56"/>
                <a:gd name="T15" fmla="*/ 598 h 598"/>
                <a:gd name="T16" fmla="*/ 38 w 56"/>
                <a:gd name="T17" fmla="*/ 596 h 598"/>
                <a:gd name="T18" fmla="*/ 48 w 56"/>
                <a:gd name="T19" fmla="*/ 590 h 598"/>
                <a:gd name="T20" fmla="*/ 54 w 56"/>
                <a:gd name="T21" fmla="*/ 582 h 598"/>
                <a:gd name="T22" fmla="*/ 56 w 56"/>
                <a:gd name="T23" fmla="*/ 570 h 598"/>
                <a:gd name="T24" fmla="*/ 56 w 56"/>
                <a:gd name="T25" fmla="*/ 26 h 598"/>
                <a:gd name="T26" fmla="*/ 56 w 56"/>
                <a:gd name="T27" fmla="*/ 26 h 598"/>
                <a:gd name="T28" fmla="*/ 54 w 56"/>
                <a:gd name="T29" fmla="*/ 16 h 598"/>
                <a:gd name="T30" fmla="*/ 48 w 56"/>
                <a:gd name="T31" fmla="*/ 8 h 598"/>
                <a:gd name="T32" fmla="*/ 38 w 56"/>
                <a:gd name="T33" fmla="*/ 2 h 598"/>
                <a:gd name="T34" fmla="*/ 28 w 56"/>
                <a:gd name="T35" fmla="*/ 0 h 598"/>
                <a:gd name="T36" fmla="*/ 28 w 56"/>
                <a:gd name="T37" fmla="*/ 0 h 598"/>
                <a:gd name="T38" fmla="*/ 18 w 56"/>
                <a:gd name="T39" fmla="*/ 2 h 598"/>
                <a:gd name="T40" fmla="*/ 8 w 56"/>
                <a:gd name="T41" fmla="*/ 8 h 598"/>
                <a:gd name="T42" fmla="*/ 2 w 56"/>
                <a:gd name="T43" fmla="*/ 16 h 598"/>
                <a:gd name="T44" fmla="*/ 0 w 56"/>
                <a:gd name="T45" fmla="*/ 26 h 598"/>
                <a:gd name="T46" fmla="*/ 0 w 56"/>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598"/>
                <a:gd name="T74" fmla="*/ 56 w 56"/>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598">
                  <a:moveTo>
                    <a:pt x="0" y="26"/>
                  </a:moveTo>
                  <a:lnTo>
                    <a:pt x="0" y="570"/>
                  </a:lnTo>
                  <a:lnTo>
                    <a:pt x="2" y="582"/>
                  </a:lnTo>
                  <a:lnTo>
                    <a:pt x="8" y="590"/>
                  </a:lnTo>
                  <a:lnTo>
                    <a:pt x="18" y="596"/>
                  </a:lnTo>
                  <a:lnTo>
                    <a:pt x="28" y="598"/>
                  </a:lnTo>
                  <a:lnTo>
                    <a:pt x="38" y="596"/>
                  </a:lnTo>
                  <a:lnTo>
                    <a:pt x="48" y="590"/>
                  </a:lnTo>
                  <a:lnTo>
                    <a:pt x="54" y="582"/>
                  </a:lnTo>
                  <a:lnTo>
                    <a:pt x="56" y="570"/>
                  </a:lnTo>
                  <a:lnTo>
                    <a:pt x="56" y="26"/>
                  </a:lnTo>
                  <a:lnTo>
                    <a:pt x="54" y="16"/>
                  </a:lnTo>
                  <a:lnTo>
                    <a:pt x="48" y="8"/>
                  </a:lnTo>
                  <a:lnTo>
                    <a:pt x="38" y="2"/>
                  </a:lnTo>
                  <a:lnTo>
                    <a:pt x="28" y="0"/>
                  </a:lnTo>
                  <a:lnTo>
                    <a:pt x="18"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5" name="Freeform 79"/>
            <p:cNvSpPr/>
            <p:nvPr/>
          </p:nvSpPr>
          <p:spPr bwMode="auto">
            <a:xfrm>
              <a:off x="6876086" y="4161086"/>
              <a:ext cx="185937" cy="185881"/>
            </a:xfrm>
            <a:custGeom>
              <a:avLst/>
              <a:gdLst>
                <a:gd name="T0" fmla="*/ 152 w 152"/>
                <a:gd name="T1" fmla="*/ 76 h 152"/>
                <a:gd name="T2" fmla="*/ 152 w 152"/>
                <a:gd name="T3" fmla="*/ 76 h 152"/>
                <a:gd name="T4" fmla="*/ 152 w 152"/>
                <a:gd name="T5" fmla="*/ 92 h 152"/>
                <a:gd name="T6" fmla="*/ 146 w 152"/>
                <a:gd name="T7" fmla="*/ 106 h 152"/>
                <a:gd name="T8" fmla="*/ 140 w 152"/>
                <a:gd name="T9" fmla="*/ 118 h 152"/>
                <a:gd name="T10" fmla="*/ 130 w 152"/>
                <a:gd name="T11" fmla="*/ 130 h 152"/>
                <a:gd name="T12" fmla="*/ 120 w 152"/>
                <a:gd name="T13" fmla="*/ 140 h 152"/>
                <a:gd name="T14" fmla="*/ 106 w 152"/>
                <a:gd name="T15" fmla="*/ 146 h 152"/>
                <a:gd name="T16" fmla="*/ 92 w 152"/>
                <a:gd name="T17" fmla="*/ 152 h 152"/>
                <a:gd name="T18" fmla="*/ 76 w 152"/>
                <a:gd name="T19" fmla="*/ 152 h 152"/>
                <a:gd name="T20" fmla="*/ 76 w 152"/>
                <a:gd name="T21" fmla="*/ 152 h 152"/>
                <a:gd name="T22" fmla="*/ 62 w 152"/>
                <a:gd name="T23" fmla="*/ 152 h 152"/>
                <a:gd name="T24" fmla="*/ 46 w 152"/>
                <a:gd name="T25" fmla="*/ 146 h 152"/>
                <a:gd name="T26" fmla="*/ 34 w 152"/>
                <a:gd name="T27" fmla="*/ 140 h 152"/>
                <a:gd name="T28" fmla="*/ 22 w 152"/>
                <a:gd name="T29" fmla="*/ 130 h 152"/>
                <a:gd name="T30" fmla="*/ 14 w 152"/>
                <a:gd name="T31" fmla="*/ 118 h 152"/>
                <a:gd name="T32" fmla="*/ 6 w 152"/>
                <a:gd name="T33" fmla="*/ 106 h 152"/>
                <a:gd name="T34" fmla="*/ 2 w 152"/>
                <a:gd name="T35" fmla="*/ 92 h 152"/>
                <a:gd name="T36" fmla="*/ 0 w 152"/>
                <a:gd name="T37" fmla="*/ 76 h 152"/>
                <a:gd name="T38" fmla="*/ 0 w 152"/>
                <a:gd name="T39" fmla="*/ 76 h 152"/>
                <a:gd name="T40" fmla="*/ 2 w 152"/>
                <a:gd name="T41" fmla="*/ 60 h 152"/>
                <a:gd name="T42" fmla="*/ 6 w 152"/>
                <a:gd name="T43" fmla="*/ 46 h 152"/>
                <a:gd name="T44" fmla="*/ 14 w 152"/>
                <a:gd name="T45" fmla="*/ 34 h 152"/>
                <a:gd name="T46" fmla="*/ 22 w 152"/>
                <a:gd name="T47" fmla="*/ 22 h 152"/>
                <a:gd name="T48" fmla="*/ 34 w 152"/>
                <a:gd name="T49" fmla="*/ 14 h 152"/>
                <a:gd name="T50" fmla="*/ 46 w 152"/>
                <a:gd name="T51" fmla="*/ 6 h 152"/>
                <a:gd name="T52" fmla="*/ 62 w 152"/>
                <a:gd name="T53" fmla="*/ 2 h 152"/>
                <a:gd name="T54" fmla="*/ 76 w 152"/>
                <a:gd name="T55" fmla="*/ 0 h 152"/>
                <a:gd name="T56" fmla="*/ 76 w 152"/>
                <a:gd name="T57" fmla="*/ 0 h 152"/>
                <a:gd name="T58" fmla="*/ 92 w 152"/>
                <a:gd name="T59" fmla="*/ 2 h 152"/>
                <a:gd name="T60" fmla="*/ 106 w 152"/>
                <a:gd name="T61" fmla="*/ 6 h 152"/>
                <a:gd name="T62" fmla="*/ 120 w 152"/>
                <a:gd name="T63" fmla="*/ 14 h 152"/>
                <a:gd name="T64" fmla="*/ 130 w 152"/>
                <a:gd name="T65" fmla="*/ 22 h 152"/>
                <a:gd name="T66" fmla="*/ 140 w 152"/>
                <a:gd name="T67" fmla="*/ 34 h 152"/>
                <a:gd name="T68" fmla="*/ 146 w 152"/>
                <a:gd name="T69" fmla="*/ 46 h 152"/>
                <a:gd name="T70" fmla="*/ 152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2" y="92"/>
                  </a:lnTo>
                  <a:lnTo>
                    <a:pt x="146" y="106"/>
                  </a:lnTo>
                  <a:lnTo>
                    <a:pt x="140" y="118"/>
                  </a:lnTo>
                  <a:lnTo>
                    <a:pt x="130" y="130"/>
                  </a:lnTo>
                  <a:lnTo>
                    <a:pt x="120" y="140"/>
                  </a:lnTo>
                  <a:lnTo>
                    <a:pt x="106" y="146"/>
                  </a:lnTo>
                  <a:lnTo>
                    <a:pt x="92" y="152"/>
                  </a:lnTo>
                  <a:lnTo>
                    <a:pt x="76" y="152"/>
                  </a:lnTo>
                  <a:lnTo>
                    <a:pt x="62" y="152"/>
                  </a:lnTo>
                  <a:lnTo>
                    <a:pt x="46" y="146"/>
                  </a:lnTo>
                  <a:lnTo>
                    <a:pt x="34" y="140"/>
                  </a:lnTo>
                  <a:lnTo>
                    <a:pt x="22" y="130"/>
                  </a:lnTo>
                  <a:lnTo>
                    <a:pt x="14" y="118"/>
                  </a:lnTo>
                  <a:lnTo>
                    <a:pt x="6" y="106"/>
                  </a:lnTo>
                  <a:lnTo>
                    <a:pt x="2" y="92"/>
                  </a:lnTo>
                  <a:lnTo>
                    <a:pt x="0" y="76"/>
                  </a:lnTo>
                  <a:lnTo>
                    <a:pt x="2" y="60"/>
                  </a:lnTo>
                  <a:lnTo>
                    <a:pt x="6" y="46"/>
                  </a:lnTo>
                  <a:lnTo>
                    <a:pt x="14" y="34"/>
                  </a:lnTo>
                  <a:lnTo>
                    <a:pt x="22" y="22"/>
                  </a:lnTo>
                  <a:lnTo>
                    <a:pt x="34" y="14"/>
                  </a:lnTo>
                  <a:lnTo>
                    <a:pt x="46" y="6"/>
                  </a:lnTo>
                  <a:lnTo>
                    <a:pt x="62" y="2"/>
                  </a:lnTo>
                  <a:lnTo>
                    <a:pt x="76" y="0"/>
                  </a:lnTo>
                  <a:lnTo>
                    <a:pt x="92" y="2"/>
                  </a:lnTo>
                  <a:lnTo>
                    <a:pt x="106" y="6"/>
                  </a:lnTo>
                  <a:lnTo>
                    <a:pt x="120" y="14"/>
                  </a:lnTo>
                  <a:lnTo>
                    <a:pt x="130" y="22"/>
                  </a:lnTo>
                  <a:lnTo>
                    <a:pt x="140" y="34"/>
                  </a:lnTo>
                  <a:lnTo>
                    <a:pt x="146" y="46"/>
                  </a:lnTo>
                  <a:lnTo>
                    <a:pt x="152"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latinLnBrk="1"/>
              <a:endParaRPr kumimoji="1" lang="zh-CN" altLang="en-US" sz="4265" kern="0">
                <a:solidFill>
                  <a:srgbClr val="FFFFFF"/>
                </a:solidFill>
                <a:sym typeface="Arial" panose="020B0604020202020204" pitchFamily="34" charset="0"/>
              </a:endParaRPr>
            </a:p>
          </p:txBody>
        </p:sp>
        <p:sp>
          <p:nvSpPr>
            <p:cNvPr id="16" name="Freeform 81"/>
            <p:cNvSpPr/>
            <p:nvPr/>
          </p:nvSpPr>
          <p:spPr bwMode="auto">
            <a:xfrm>
              <a:off x="5797661" y="4073443"/>
              <a:ext cx="2280193" cy="190771"/>
            </a:xfrm>
            <a:custGeom>
              <a:avLst/>
              <a:gdLst>
                <a:gd name="T0" fmla="*/ 466 w 1864"/>
                <a:gd name="T1" fmla="*/ 156 h 156"/>
                <a:gd name="T2" fmla="*/ 1398 w 1864"/>
                <a:gd name="T3" fmla="*/ 156 h 156"/>
                <a:gd name="T4" fmla="*/ 1398 w 1864"/>
                <a:gd name="T5" fmla="*/ 156 h 156"/>
                <a:gd name="T6" fmla="*/ 1442 w 1864"/>
                <a:gd name="T7" fmla="*/ 154 h 156"/>
                <a:gd name="T8" fmla="*/ 1506 w 1864"/>
                <a:gd name="T9" fmla="*/ 144 h 156"/>
                <a:gd name="T10" fmla="*/ 1584 w 1864"/>
                <a:gd name="T11" fmla="*/ 130 h 156"/>
                <a:gd name="T12" fmla="*/ 1664 w 1864"/>
                <a:gd name="T13" fmla="*/ 110 h 156"/>
                <a:gd name="T14" fmla="*/ 1702 w 1864"/>
                <a:gd name="T15" fmla="*/ 100 h 156"/>
                <a:gd name="T16" fmla="*/ 1740 w 1864"/>
                <a:gd name="T17" fmla="*/ 88 h 156"/>
                <a:gd name="T18" fmla="*/ 1774 w 1864"/>
                <a:gd name="T19" fmla="*/ 76 h 156"/>
                <a:gd name="T20" fmla="*/ 1804 w 1864"/>
                <a:gd name="T21" fmla="*/ 62 h 156"/>
                <a:gd name="T22" fmla="*/ 1828 w 1864"/>
                <a:gd name="T23" fmla="*/ 48 h 156"/>
                <a:gd name="T24" fmla="*/ 1848 w 1864"/>
                <a:gd name="T25" fmla="*/ 32 h 156"/>
                <a:gd name="T26" fmla="*/ 1854 w 1864"/>
                <a:gd name="T27" fmla="*/ 24 h 156"/>
                <a:gd name="T28" fmla="*/ 1860 w 1864"/>
                <a:gd name="T29" fmla="*/ 16 h 156"/>
                <a:gd name="T30" fmla="*/ 1862 w 1864"/>
                <a:gd name="T31" fmla="*/ 8 h 156"/>
                <a:gd name="T32" fmla="*/ 1864 w 1864"/>
                <a:gd name="T33" fmla="*/ 0 h 156"/>
                <a:gd name="T34" fmla="*/ 0 w 1864"/>
                <a:gd name="T35" fmla="*/ 0 h 156"/>
                <a:gd name="T36" fmla="*/ 0 w 1864"/>
                <a:gd name="T37" fmla="*/ 0 h 156"/>
                <a:gd name="T38" fmla="*/ 0 w 1864"/>
                <a:gd name="T39" fmla="*/ 8 h 156"/>
                <a:gd name="T40" fmla="*/ 4 w 1864"/>
                <a:gd name="T41" fmla="*/ 16 h 156"/>
                <a:gd name="T42" fmla="*/ 10 w 1864"/>
                <a:gd name="T43" fmla="*/ 24 h 156"/>
                <a:gd name="T44" fmla="*/ 16 w 1864"/>
                <a:gd name="T45" fmla="*/ 32 h 156"/>
                <a:gd name="T46" fmla="*/ 36 w 1864"/>
                <a:gd name="T47" fmla="*/ 48 h 156"/>
                <a:gd name="T48" fmla="*/ 60 w 1864"/>
                <a:gd name="T49" fmla="*/ 62 h 156"/>
                <a:gd name="T50" fmla="*/ 90 w 1864"/>
                <a:gd name="T51" fmla="*/ 76 h 156"/>
                <a:gd name="T52" fmla="*/ 124 w 1864"/>
                <a:gd name="T53" fmla="*/ 88 h 156"/>
                <a:gd name="T54" fmla="*/ 162 w 1864"/>
                <a:gd name="T55" fmla="*/ 100 h 156"/>
                <a:gd name="T56" fmla="*/ 200 w 1864"/>
                <a:gd name="T57" fmla="*/ 110 h 156"/>
                <a:gd name="T58" fmla="*/ 280 w 1864"/>
                <a:gd name="T59" fmla="*/ 130 h 156"/>
                <a:gd name="T60" fmla="*/ 356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64"/>
                <a:gd name="T100" fmla="*/ 0 h 156"/>
                <a:gd name="T101" fmla="*/ 1864 w 1864"/>
                <a:gd name="T102" fmla="*/ 156 h 1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64" h="156">
                  <a:moveTo>
                    <a:pt x="466" y="156"/>
                  </a:moveTo>
                  <a:lnTo>
                    <a:pt x="1398" y="156"/>
                  </a:lnTo>
                  <a:lnTo>
                    <a:pt x="1442" y="154"/>
                  </a:lnTo>
                  <a:lnTo>
                    <a:pt x="1506" y="144"/>
                  </a:lnTo>
                  <a:lnTo>
                    <a:pt x="1584" y="130"/>
                  </a:lnTo>
                  <a:lnTo>
                    <a:pt x="1664" y="110"/>
                  </a:lnTo>
                  <a:lnTo>
                    <a:pt x="1702" y="100"/>
                  </a:lnTo>
                  <a:lnTo>
                    <a:pt x="1740" y="88"/>
                  </a:lnTo>
                  <a:lnTo>
                    <a:pt x="1774" y="76"/>
                  </a:lnTo>
                  <a:lnTo>
                    <a:pt x="1804" y="62"/>
                  </a:lnTo>
                  <a:lnTo>
                    <a:pt x="1828" y="48"/>
                  </a:lnTo>
                  <a:lnTo>
                    <a:pt x="1848" y="32"/>
                  </a:lnTo>
                  <a:lnTo>
                    <a:pt x="1854" y="24"/>
                  </a:lnTo>
                  <a:lnTo>
                    <a:pt x="1860" y="16"/>
                  </a:lnTo>
                  <a:lnTo>
                    <a:pt x="1862" y="8"/>
                  </a:lnTo>
                  <a:lnTo>
                    <a:pt x="1864" y="0"/>
                  </a:lnTo>
                  <a:lnTo>
                    <a:pt x="0" y="0"/>
                  </a:lnTo>
                  <a:lnTo>
                    <a:pt x="0" y="8"/>
                  </a:lnTo>
                  <a:lnTo>
                    <a:pt x="4" y="16"/>
                  </a:lnTo>
                  <a:lnTo>
                    <a:pt x="10" y="24"/>
                  </a:lnTo>
                  <a:lnTo>
                    <a:pt x="16" y="32"/>
                  </a:lnTo>
                  <a:lnTo>
                    <a:pt x="36" y="48"/>
                  </a:lnTo>
                  <a:lnTo>
                    <a:pt x="60" y="62"/>
                  </a:lnTo>
                  <a:lnTo>
                    <a:pt x="90" y="76"/>
                  </a:lnTo>
                  <a:lnTo>
                    <a:pt x="124" y="88"/>
                  </a:lnTo>
                  <a:lnTo>
                    <a:pt x="162" y="100"/>
                  </a:lnTo>
                  <a:lnTo>
                    <a:pt x="200" y="110"/>
                  </a:lnTo>
                  <a:lnTo>
                    <a:pt x="280" y="130"/>
                  </a:lnTo>
                  <a:lnTo>
                    <a:pt x="356" y="144"/>
                  </a:lnTo>
                  <a:lnTo>
                    <a:pt x="422" y="154"/>
                  </a:lnTo>
                  <a:lnTo>
                    <a:pt x="466" y="156"/>
                  </a:lnTo>
                </a:path>
              </a:pathLst>
            </a:custGeom>
            <a:solidFill>
              <a:srgbClr val="BFBFBF">
                <a:lumMod val="40000"/>
                <a:lumOff val="60000"/>
              </a:srgbClr>
            </a:solidFill>
            <a:ln>
              <a:noFill/>
            </a:ln>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7" name="Freeform 82"/>
            <p:cNvSpPr/>
            <p:nvPr/>
          </p:nvSpPr>
          <p:spPr bwMode="auto">
            <a:xfrm>
              <a:off x="3781784" y="4171274"/>
              <a:ext cx="185937" cy="185881"/>
            </a:xfrm>
            <a:custGeom>
              <a:avLst/>
              <a:gdLst>
                <a:gd name="T0" fmla="*/ 152 w 152"/>
                <a:gd name="T1" fmla="*/ 76 h 152"/>
                <a:gd name="T2" fmla="*/ 152 w 152"/>
                <a:gd name="T3" fmla="*/ 76 h 152"/>
                <a:gd name="T4" fmla="*/ 150 w 152"/>
                <a:gd name="T5" fmla="*/ 92 h 152"/>
                <a:gd name="T6" fmla="*/ 146 w 152"/>
                <a:gd name="T7" fmla="*/ 106 h 152"/>
                <a:gd name="T8" fmla="*/ 138 w 152"/>
                <a:gd name="T9" fmla="*/ 118 h 152"/>
                <a:gd name="T10" fmla="*/ 130 w 152"/>
                <a:gd name="T11" fmla="*/ 130 h 152"/>
                <a:gd name="T12" fmla="*/ 118 w 152"/>
                <a:gd name="T13" fmla="*/ 140 h 152"/>
                <a:gd name="T14" fmla="*/ 106 w 152"/>
                <a:gd name="T15" fmla="*/ 146 h 152"/>
                <a:gd name="T16" fmla="*/ 90 w 152"/>
                <a:gd name="T17" fmla="*/ 152 h 152"/>
                <a:gd name="T18" fmla="*/ 76 w 152"/>
                <a:gd name="T19" fmla="*/ 152 h 152"/>
                <a:gd name="T20" fmla="*/ 76 w 152"/>
                <a:gd name="T21" fmla="*/ 152 h 152"/>
                <a:gd name="T22" fmla="*/ 60 w 152"/>
                <a:gd name="T23" fmla="*/ 152 h 152"/>
                <a:gd name="T24" fmla="*/ 46 w 152"/>
                <a:gd name="T25" fmla="*/ 146 h 152"/>
                <a:gd name="T26" fmla="*/ 32 w 152"/>
                <a:gd name="T27" fmla="*/ 140 h 152"/>
                <a:gd name="T28" fmla="*/ 22 w 152"/>
                <a:gd name="T29" fmla="*/ 130 h 152"/>
                <a:gd name="T30" fmla="*/ 12 w 152"/>
                <a:gd name="T31" fmla="*/ 118 h 152"/>
                <a:gd name="T32" fmla="*/ 6 w 152"/>
                <a:gd name="T33" fmla="*/ 106 h 152"/>
                <a:gd name="T34" fmla="*/ 0 w 152"/>
                <a:gd name="T35" fmla="*/ 92 h 152"/>
                <a:gd name="T36" fmla="*/ 0 w 152"/>
                <a:gd name="T37" fmla="*/ 76 h 152"/>
                <a:gd name="T38" fmla="*/ 0 w 152"/>
                <a:gd name="T39" fmla="*/ 76 h 152"/>
                <a:gd name="T40" fmla="*/ 0 w 152"/>
                <a:gd name="T41" fmla="*/ 60 h 152"/>
                <a:gd name="T42" fmla="*/ 6 w 152"/>
                <a:gd name="T43" fmla="*/ 46 h 152"/>
                <a:gd name="T44" fmla="*/ 12 w 152"/>
                <a:gd name="T45" fmla="*/ 34 h 152"/>
                <a:gd name="T46" fmla="*/ 22 w 152"/>
                <a:gd name="T47" fmla="*/ 22 h 152"/>
                <a:gd name="T48" fmla="*/ 32 w 152"/>
                <a:gd name="T49" fmla="*/ 14 h 152"/>
                <a:gd name="T50" fmla="*/ 46 w 152"/>
                <a:gd name="T51" fmla="*/ 6 h 152"/>
                <a:gd name="T52" fmla="*/ 60 w 152"/>
                <a:gd name="T53" fmla="*/ 2 h 152"/>
                <a:gd name="T54" fmla="*/ 76 w 152"/>
                <a:gd name="T55" fmla="*/ 0 h 152"/>
                <a:gd name="T56" fmla="*/ 76 w 152"/>
                <a:gd name="T57" fmla="*/ 0 h 152"/>
                <a:gd name="T58" fmla="*/ 90 w 152"/>
                <a:gd name="T59" fmla="*/ 2 h 152"/>
                <a:gd name="T60" fmla="*/ 106 w 152"/>
                <a:gd name="T61" fmla="*/ 6 h 152"/>
                <a:gd name="T62" fmla="*/ 118 w 152"/>
                <a:gd name="T63" fmla="*/ 14 h 152"/>
                <a:gd name="T64" fmla="*/ 130 w 152"/>
                <a:gd name="T65" fmla="*/ 22 h 152"/>
                <a:gd name="T66" fmla="*/ 138 w 152"/>
                <a:gd name="T67" fmla="*/ 34 h 152"/>
                <a:gd name="T68" fmla="*/ 146 w 152"/>
                <a:gd name="T69" fmla="*/ 46 h 152"/>
                <a:gd name="T70" fmla="*/ 150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0" y="92"/>
                  </a:lnTo>
                  <a:lnTo>
                    <a:pt x="146" y="106"/>
                  </a:lnTo>
                  <a:lnTo>
                    <a:pt x="138" y="118"/>
                  </a:lnTo>
                  <a:lnTo>
                    <a:pt x="130" y="130"/>
                  </a:lnTo>
                  <a:lnTo>
                    <a:pt x="118" y="140"/>
                  </a:lnTo>
                  <a:lnTo>
                    <a:pt x="106" y="146"/>
                  </a:lnTo>
                  <a:lnTo>
                    <a:pt x="90" y="152"/>
                  </a:lnTo>
                  <a:lnTo>
                    <a:pt x="76" y="152"/>
                  </a:lnTo>
                  <a:lnTo>
                    <a:pt x="60" y="152"/>
                  </a:lnTo>
                  <a:lnTo>
                    <a:pt x="46" y="146"/>
                  </a:lnTo>
                  <a:lnTo>
                    <a:pt x="32" y="140"/>
                  </a:lnTo>
                  <a:lnTo>
                    <a:pt x="22" y="130"/>
                  </a:lnTo>
                  <a:lnTo>
                    <a:pt x="12" y="118"/>
                  </a:lnTo>
                  <a:lnTo>
                    <a:pt x="6" y="106"/>
                  </a:lnTo>
                  <a:lnTo>
                    <a:pt x="0" y="92"/>
                  </a:lnTo>
                  <a:lnTo>
                    <a:pt x="0" y="76"/>
                  </a:lnTo>
                  <a:lnTo>
                    <a:pt x="0" y="60"/>
                  </a:lnTo>
                  <a:lnTo>
                    <a:pt x="6" y="46"/>
                  </a:lnTo>
                  <a:lnTo>
                    <a:pt x="12" y="34"/>
                  </a:lnTo>
                  <a:lnTo>
                    <a:pt x="22" y="22"/>
                  </a:lnTo>
                  <a:lnTo>
                    <a:pt x="32" y="14"/>
                  </a:lnTo>
                  <a:lnTo>
                    <a:pt x="46" y="6"/>
                  </a:lnTo>
                  <a:lnTo>
                    <a:pt x="60" y="2"/>
                  </a:lnTo>
                  <a:lnTo>
                    <a:pt x="76" y="0"/>
                  </a:lnTo>
                  <a:lnTo>
                    <a:pt x="90" y="2"/>
                  </a:lnTo>
                  <a:lnTo>
                    <a:pt x="106" y="6"/>
                  </a:lnTo>
                  <a:lnTo>
                    <a:pt x="118" y="14"/>
                  </a:lnTo>
                  <a:lnTo>
                    <a:pt x="130" y="22"/>
                  </a:lnTo>
                  <a:lnTo>
                    <a:pt x="138" y="34"/>
                  </a:lnTo>
                  <a:lnTo>
                    <a:pt x="146" y="46"/>
                  </a:lnTo>
                  <a:lnTo>
                    <a:pt x="150"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8" name="Freeform 84"/>
            <p:cNvSpPr/>
            <p:nvPr/>
          </p:nvSpPr>
          <p:spPr bwMode="auto">
            <a:xfrm>
              <a:off x="2734656" y="4075888"/>
              <a:ext cx="2280193" cy="190771"/>
            </a:xfrm>
            <a:custGeom>
              <a:avLst/>
              <a:gdLst>
                <a:gd name="T0" fmla="*/ 466 w 1864"/>
                <a:gd name="T1" fmla="*/ 156 h 156"/>
                <a:gd name="T2" fmla="*/ 1398 w 1864"/>
                <a:gd name="T3" fmla="*/ 156 h 156"/>
                <a:gd name="T4" fmla="*/ 1398 w 1864"/>
                <a:gd name="T5" fmla="*/ 156 h 156"/>
                <a:gd name="T6" fmla="*/ 1444 w 1864"/>
                <a:gd name="T7" fmla="*/ 154 h 156"/>
                <a:gd name="T8" fmla="*/ 1508 w 1864"/>
                <a:gd name="T9" fmla="*/ 144 h 156"/>
                <a:gd name="T10" fmla="*/ 1584 w 1864"/>
                <a:gd name="T11" fmla="*/ 130 h 156"/>
                <a:gd name="T12" fmla="*/ 1664 w 1864"/>
                <a:gd name="T13" fmla="*/ 110 h 156"/>
                <a:gd name="T14" fmla="*/ 1704 w 1864"/>
                <a:gd name="T15" fmla="*/ 100 h 156"/>
                <a:gd name="T16" fmla="*/ 1740 w 1864"/>
                <a:gd name="T17" fmla="*/ 88 h 156"/>
                <a:gd name="T18" fmla="*/ 1774 w 1864"/>
                <a:gd name="T19" fmla="*/ 76 h 156"/>
                <a:gd name="T20" fmla="*/ 1804 w 1864"/>
                <a:gd name="T21" fmla="*/ 62 h 156"/>
                <a:gd name="T22" fmla="*/ 1830 w 1864"/>
                <a:gd name="T23" fmla="*/ 48 h 156"/>
                <a:gd name="T24" fmla="*/ 1848 w 1864"/>
                <a:gd name="T25" fmla="*/ 32 h 156"/>
                <a:gd name="T26" fmla="*/ 1856 w 1864"/>
                <a:gd name="T27" fmla="*/ 24 h 156"/>
                <a:gd name="T28" fmla="*/ 1860 w 1864"/>
                <a:gd name="T29" fmla="*/ 16 h 156"/>
                <a:gd name="T30" fmla="*/ 1864 w 1864"/>
                <a:gd name="T31" fmla="*/ 8 h 156"/>
                <a:gd name="T32" fmla="*/ 1864 w 1864"/>
                <a:gd name="T33" fmla="*/ 0 h 156"/>
                <a:gd name="T34" fmla="*/ 0 w 1864"/>
                <a:gd name="T35" fmla="*/ 0 h 156"/>
                <a:gd name="T36" fmla="*/ 0 w 1864"/>
                <a:gd name="T37" fmla="*/ 0 h 156"/>
                <a:gd name="T38" fmla="*/ 2 w 1864"/>
                <a:gd name="T39" fmla="*/ 8 h 156"/>
                <a:gd name="T40" fmla="*/ 4 w 1864"/>
                <a:gd name="T41" fmla="*/ 16 h 156"/>
                <a:gd name="T42" fmla="*/ 10 w 1864"/>
                <a:gd name="T43" fmla="*/ 24 h 156"/>
                <a:gd name="T44" fmla="*/ 18 w 1864"/>
                <a:gd name="T45" fmla="*/ 32 h 156"/>
                <a:gd name="T46" fmla="*/ 36 w 1864"/>
                <a:gd name="T47" fmla="*/ 48 h 156"/>
                <a:gd name="T48" fmla="*/ 62 w 1864"/>
                <a:gd name="T49" fmla="*/ 62 h 156"/>
                <a:gd name="T50" fmla="*/ 92 w 1864"/>
                <a:gd name="T51" fmla="*/ 76 h 156"/>
                <a:gd name="T52" fmla="*/ 126 w 1864"/>
                <a:gd name="T53" fmla="*/ 88 h 156"/>
                <a:gd name="T54" fmla="*/ 162 w 1864"/>
                <a:gd name="T55" fmla="*/ 100 h 156"/>
                <a:gd name="T56" fmla="*/ 202 w 1864"/>
                <a:gd name="T57" fmla="*/ 110 h 156"/>
                <a:gd name="T58" fmla="*/ 282 w 1864"/>
                <a:gd name="T59" fmla="*/ 130 h 156"/>
                <a:gd name="T60" fmla="*/ 358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64" h="156">
                  <a:moveTo>
                    <a:pt x="466" y="156"/>
                  </a:moveTo>
                  <a:lnTo>
                    <a:pt x="1398" y="156"/>
                  </a:lnTo>
                  <a:lnTo>
                    <a:pt x="1444" y="154"/>
                  </a:lnTo>
                  <a:lnTo>
                    <a:pt x="1508" y="144"/>
                  </a:lnTo>
                  <a:lnTo>
                    <a:pt x="1584" y="130"/>
                  </a:lnTo>
                  <a:lnTo>
                    <a:pt x="1664" y="110"/>
                  </a:lnTo>
                  <a:lnTo>
                    <a:pt x="1704" y="100"/>
                  </a:lnTo>
                  <a:lnTo>
                    <a:pt x="1740" y="88"/>
                  </a:lnTo>
                  <a:lnTo>
                    <a:pt x="1774" y="76"/>
                  </a:lnTo>
                  <a:lnTo>
                    <a:pt x="1804" y="62"/>
                  </a:lnTo>
                  <a:lnTo>
                    <a:pt x="1830" y="48"/>
                  </a:lnTo>
                  <a:lnTo>
                    <a:pt x="1848" y="32"/>
                  </a:lnTo>
                  <a:lnTo>
                    <a:pt x="1856" y="24"/>
                  </a:lnTo>
                  <a:lnTo>
                    <a:pt x="1860" y="16"/>
                  </a:lnTo>
                  <a:lnTo>
                    <a:pt x="1864" y="8"/>
                  </a:lnTo>
                  <a:lnTo>
                    <a:pt x="1864" y="0"/>
                  </a:lnTo>
                  <a:lnTo>
                    <a:pt x="0" y="0"/>
                  </a:lnTo>
                  <a:lnTo>
                    <a:pt x="2" y="8"/>
                  </a:lnTo>
                  <a:lnTo>
                    <a:pt x="4" y="16"/>
                  </a:lnTo>
                  <a:lnTo>
                    <a:pt x="10" y="24"/>
                  </a:lnTo>
                  <a:lnTo>
                    <a:pt x="18" y="32"/>
                  </a:lnTo>
                  <a:lnTo>
                    <a:pt x="36" y="48"/>
                  </a:lnTo>
                  <a:lnTo>
                    <a:pt x="62" y="62"/>
                  </a:lnTo>
                  <a:lnTo>
                    <a:pt x="92" y="76"/>
                  </a:lnTo>
                  <a:lnTo>
                    <a:pt x="126" y="88"/>
                  </a:lnTo>
                  <a:lnTo>
                    <a:pt x="162" y="100"/>
                  </a:lnTo>
                  <a:lnTo>
                    <a:pt x="202" y="110"/>
                  </a:lnTo>
                  <a:lnTo>
                    <a:pt x="282" y="130"/>
                  </a:lnTo>
                  <a:lnTo>
                    <a:pt x="358" y="144"/>
                  </a:lnTo>
                  <a:lnTo>
                    <a:pt x="422" y="154"/>
                  </a:lnTo>
                  <a:lnTo>
                    <a:pt x="466" y="156"/>
                  </a:lnTo>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dirty="0">
                <a:solidFill>
                  <a:srgbClr val="FFFFFF"/>
                </a:solidFill>
                <a:sym typeface="Arial" panose="020B0604020202020204" pitchFamily="34" charset="0"/>
              </a:endParaRPr>
            </a:p>
          </p:txBody>
        </p:sp>
        <p:sp>
          <p:nvSpPr>
            <p:cNvPr id="19" name="Oval 98"/>
            <p:cNvSpPr>
              <a:spLocks noChangeArrowheads="1"/>
            </p:cNvSpPr>
            <p:nvPr/>
          </p:nvSpPr>
          <p:spPr bwMode="auto">
            <a:xfrm>
              <a:off x="6301014" y="2791711"/>
              <a:ext cx="1263701" cy="1263305"/>
            </a:xfrm>
            <a:prstGeom prst="ellipse">
              <a:avLst/>
            </a:prstGeom>
            <a:solidFill>
              <a:srgbClr val="2AC3B5"/>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Oval 99"/>
            <p:cNvSpPr>
              <a:spLocks noChangeArrowheads="1"/>
            </p:cNvSpPr>
            <p:nvPr/>
          </p:nvSpPr>
          <p:spPr bwMode="auto">
            <a:xfrm>
              <a:off x="6350798" y="2857133"/>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雪花</a:t>
              </a:r>
              <a:endParaRPr lang="en-US" altLang="zh-CN"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模型</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92"/>
            <p:cNvSpPr>
              <a:spLocks noChangeArrowheads="1"/>
            </p:cNvSpPr>
            <p:nvPr/>
          </p:nvSpPr>
          <p:spPr bwMode="auto">
            <a:xfrm>
              <a:off x="3220246" y="2791708"/>
              <a:ext cx="1263701" cy="1263305"/>
            </a:xfrm>
            <a:prstGeom prst="ellipse">
              <a:avLst/>
            </a:prstGeom>
            <a:solidFill>
              <a:srgbClr val="608CE1"/>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93"/>
            <p:cNvSpPr>
              <a:spLocks noChangeArrowheads="1"/>
            </p:cNvSpPr>
            <p:nvPr/>
          </p:nvSpPr>
          <p:spPr bwMode="auto">
            <a:xfrm>
              <a:off x="3277860" y="2845351"/>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星形</a:t>
              </a:r>
              <a:endParaRPr lang="en-US" altLang="zh-CN"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模型</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数据仓库的数据模型结构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910630" y="1989634"/>
            <a:ext cx="6120680" cy="3945092"/>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星形模型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5" name="TextBox 35"/>
          <p:cNvSpPr txBox="1">
            <a:spLocks noChangeArrowheads="1"/>
          </p:cNvSpPr>
          <p:nvPr/>
        </p:nvSpPr>
        <p:spPr bwMode="auto">
          <a:xfrm>
            <a:off x="1011115" y="2289647"/>
            <a:ext cx="5804172" cy="33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2000" dirty="0">
                <a:solidFill>
                  <a:srgbClr val="1369B2"/>
                </a:solidFill>
                <a:latin typeface="微软雅黑" panose="020B0503020204020204" pitchFamily="34" charset="-122"/>
                <a:ea typeface="微软雅黑" panose="020B0503020204020204" pitchFamily="34" charset="-122"/>
              </a:rPr>
              <a:t>星形模型</a:t>
            </a:r>
            <a:r>
              <a:rPr lang="zh-CN" altLang="en-US" sz="2000" dirty="0">
                <a:solidFill>
                  <a:srgbClr val="595959"/>
                </a:solidFill>
                <a:latin typeface="微软雅黑" panose="020B0503020204020204" pitchFamily="34" charset="-122"/>
                <a:ea typeface="微软雅黑" panose="020B0503020204020204" pitchFamily="34" charset="-122"/>
              </a:rPr>
              <a:t>是一种结构简单的</a:t>
            </a:r>
            <a:r>
              <a:rPr lang="zh-CN" altLang="en-US" sz="2000" dirty="0">
                <a:solidFill>
                  <a:srgbClr val="1369B2"/>
                </a:solidFill>
                <a:latin typeface="微软雅黑" panose="020B0503020204020204" pitchFamily="34" charset="-122"/>
                <a:ea typeface="微软雅黑" panose="020B0503020204020204" pitchFamily="34" charset="-122"/>
              </a:rPr>
              <a:t>多维数据模型</a:t>
            </a:r>
            <a:r>
              <a:rPr lang="zh-CN" altLang="en-US" sz="2000" dirty="0">
                <a:solidFill>
                  <a:srgbClr val="595959"/>
                </a:solidFill>
                <a:latin typeface="微软雅黑" panose="020B0503020204020204" pitchFamily="34" charset="-122"/>
                <a:ea typeface="微软雅黑" panose="020B0503020204020204" pitchFamily="34" charset="-122"/>
              </a:rPr>
              <a:t>，因整体形态类似星星而得名。它以一个</a:t>
            </a:r>
            <a:r>
              <a:rPr lang="zh-CN" altLang="en-US" sz="2000" dirty="0">
                <a:solidFill>
                  <a:srgbClr val="1369B2"/>
                </a:solidFill>
                <a:latin typeface="微软雅黑" panose="020B0503020204020204" pitchFamily="34" charset="-122"/>
                <a:ea typeface="微软雅黑" panose="020B0503020204020204" pitchFamily="34" charset="-122"/>
              </a:rPr>
              <a:t>事实表</a:t>
            </a:r>
            <a:r>
              <a:rPr lang="zh-CN" altLang="en-US" sz="2000" dirty="0">
                <a:solidFill>
                  <a:srgbClr val="595959"/>
                </a:solidFill>
                <a:latin typeface="微软雅黑" panose="020B0503020204020204" pitchFamily="34" charset="-122"/>
                <a:ea typeface="微软雅黑" panose="020B0503020204020204" pitchFamily="34" charset="-122"/>
              </a:rPr>
              <a:t>为核心，周围连接多个</a:t>
            </a:r>
            <a:r>
              <a:rPr lang="zh-CN" altLang="en-US" sz="2000" dirty="0">
                <a:solidFill>
                  <a:srgbClr val="1369B2"/>
                </a:solidFill>
                <a:latin typeface="微软雅黑" panose="020B0503020204020204" pitchFamily="34" charset="-122"/>
                <a:ea typeface="微软雅黑" panose="020B0503020204020204" pitchFamily="34" charset="-122"/>
              </a:rPr>
              <a:t>维度表</a:t>
            </a:r>
            <a:r>
              <a:rPr lang="zh-CN" altLang="en-US" sz="2000" dirty="0">
                <a:solidFill>
                  <a:srgbClr val="595959"/>
                </a:solidFill>
                <a:latin typeface="微软雅黑" panose="020B0503020204020204" pitchFamily="34" charset="-122"/>
                <a:ea typeface="微软雅黑" panose="020B0503020204020204" pitchFamily="34" charset="-122"/>
              </a:rPr>
              <a:t>，其中事实表主要存储业务事件中可量化的度量数据，以及与各维度表关联的外键，是记录业务行为结果的</a:t>
            </a:r>
            <a:r>
              <a:rPr lang="zh-CN" altLang="en-US" sz="2000" dirty="0">
                <a:solidFill>
                  <a:srgbClr val="1369B2"/>
                </a:solidFill>
                <a:latin typeface="微软雅黑" panose="020B0503020204020204" pitchFamily="34" charset="-122"/>
                <a:ea typeface="微软雅黑" panose="020B0503020204020204" pitchFamily="34" charset="-122"/>
              </a:rPr>
              <a:t>核心载体</a:t>
            </a:r>
            <a:r>
              <a:rPr lang="zh-CN" altLang="en-US" sz="2000" dirty="0">
                <a:solidFill>
                  <a:srgbClr val="595959"/>
                </a:solidFill>
                <a:latin typeface="微软雅黑" panose="020B0503020204020204" pitchFamily="34" charset="-122"/>
                <a:ea typeface="微软雅黑" panose="020B0503020204020204" pitchFamily="34" charset="-122"/>
              </a:rPr>
              <a:t>；而维度表则用于描述这些</a:t>
            </a:r>
            <a:r>
              <a:rPr lang="zh-CN" altLang="en-US" sz="2000" dirty="0">
                <a:solidFill>
                  <a:srgbClr val="1369B2"/>
                </a:solidFill>
                <a:latin typeface="微软雅黑" panose="020B0503020204020204" pitchFamily="34" charset="-122"/>
                <a:ea typeface="微软雅黑" panose="020B0503020204020204" pitchFamily="34" charset="-122"/>
              </a:rPr>
              <a:t>业务事件</a:t>
            </a:r>
            <a:r>
              <a:rPr lang="zh-CN" altLang="en-US" sz="2000" dirty="0">
                <a:solidFill>
                  <a:srgbClr val="595959"/>
                </a:solidFill>
                <a:latin typeface="微软雅黑" panose="020B0503020204020204" pitchFamily="34" charset="-122"/>
                <a:ea typeface="微软雅黑" panose="020B0503020204020204" pitchFamily="34" charset="-122"/>
              </a:rPr>
              <a:t>的相关属性，为度量数据提供丰富多样的观察视角。</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7247334" y="2080040"/>
            <a:ext cx="4393746" cy="4158066"/>
          </a:xfrm>
          <a:prstGeom prst="rect">
            <a:avLst/>
          </a:prstGeom>
          <a:noFill/>
          <a:ln>
            <a:noFill/>
          </a:ln>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数据仓库的数据模型结构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910630" y="1989634"/>
            <a:ext cx="6120680" cy="3945092"/>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星形模型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5" name="TextBox 35"/>
          <p:cNvSpPr txBox="1">
            <a:spLocks noChangeArrowheads="1"/>
          </p:cNvSpPr>
          <p:nvPr/>
        </p:nvSpPr>
        <p:spPr bwMode="auto">
          <a:xfrm>
            <a:off x="1011115" y="2289647"/>
            <a:ext cx="5804172" cy="33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rPr>
              <a:t>在星形模型中，事实表通过</a:t>
            </a:r>
            <a:r>
              <a:rPr lang="zh-CN" altLang="en-US" sz="2000" dirty="0">
                <a:solidFill>
                  <a:srgbClr val="1369B2"/>
                </a:solidFill>
                <a:latin typeface="微软雅黑" panose="020B0503020204020204" pitchFamily="34" charset="-122"/>
                <a:ea typeface="微软雅黑" panose="020B0503020204020204" pitchFamily="34" charset="-122"/>
              </a:rPr>
              <a:t>外键</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所有维度表直接关联</a:t>
            </a:r>
            <a:r>
              <a:rPr lang="zh-CN" altLang="en-US" sz="2000" dirty="0">
                <a:solidFill>
                  <a:srgbClr val="595959"/>
                </a:solidFill>
                <a:latin typeface="微软雅黑" panose="020B0503020204020204" pitchFamily="34" charset="-122"/>
                <a:ea typeface="微软雅黑" panose="020B0503020204020204" pitchFamily="34" charset="-122"/>
              </a:rPr>
              <a:t>，而维度表之间无任何关联关系，保持相互独立。这种设计使</a:t>
            </a:r>
            <a:r>
              <a:rPr lang="zh-CN" altLang="en-US" sz="2000" dirty="0">
                <a:solidFill>
                  <a:srgbClr val="1369B2"/>
                </a:solidFill>
                <a:latin typeface="微软雅黑" panose="020B0503020204020204" pitchFamily="34" charset="-122"/>
                <a:ea typeface="微软雅黑" panose="020B0503020204020204" pitchFamily="34" charset="-122"/>
              </a:rPr>
              <a:t>星形模型结构简洁</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直观易懂</a:t>
            </a:r>
            <a:r>
              <a:rPr lang="zh-CN" altLang="en-US" sz="2000" dirty="0">
                <a:solidFill>
                  <a:srgbClr val="595959"/>
                </a:solidFill>
                <a:latin typeface="微软雅黑" panose="020B0503020204020204" pitchFamily="34" charset="-122"/>
                <a:ea typeface="微软雅黑" panose="020B0503020204020204" pitchFamily="34" charset="-122"/>
              </a:rPr>
              <a:t>，查询时仅需通过事实表与维度表的直接连接即可获取完整分析数据，无须复杂的多表嵌套关联，因此查询效率较高，成为数据仓库中支撑高频业务分析的</a:t>
            </a:r>
            <a:r>
              <a:rPr lang="zh-CN" altLang="en-US" sz="2000" dirty="0">
                <a:solidFill>
                  <a:srgbClr val="1369B2"/>
                </a:solidFill>
                <a:latin typeface="微软雅黑" panose="020B0503020204020204" pitchFamily="34" charset="-122"/>
                <a:ea typeface="微软雅黑" panose="020B0503020204020204" pitchFamily="34" charset="-122"/>
              </a:rPr>
              <a:t>主流建模方法</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7247334" y="2080040"/>
            <a:ext cx="4393746" cy="4158066"/>
          </a:xfrm>
          <a:prstGeom prst="rect">
            <a:avLst/>
          </a:prstGeom>
          <a:noFill/>
          <a:ln>
            <a:noFill/>
          </a:ln>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数据仓库的数据模型结构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星形模型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5" name="TextBox 35"/>
          <p:cNvSpPr txBox="1">
            <a:spLocks noChangeArrowheads="1"/>
          </p:cNvSpPr>
          <p:nvPr/>
        </p:nvSpPr>
        <p:spPr bwMode="auto">
          <a:xfrm>
            <a:off x="1011115" y="1701602"/>
            <a:ext cx="4003972" cy="5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rPr>
              <a:t>关于</a:t>
            </a:r>
            <a:r>
              <a:rPr lang="zh-CN" altLang="en-US" sz="2000" dirty="0">
                <a:solidFill>
                  <a:srgbClr val="1369B2"/>
                </a:solidFill>
                <a:latin typeface="微软雅黑" panose="020B0503020204020204" pitchFamily="34" charset="-122"/>
                <a:ea typeface="微软雅黑" panose="020B0503020204020204" pitchFamily="34" charset="-122"/>
              </a:rPr>
              <a:t>星形模型</a:t>
            </a:r>
            <a:r>
              <a:rPr lang="zh-CN" altLang="en-US" sz="2000" dirty="0">
                <a:solidFill>
                  <a:srgbClr val="595959"/>
                </a:solidFill>
                <a:latin typeface="微软雅黑" panose="020B0503020204020204" pitchFamily="34" charset="-122"/>
                <a:ea typeface="微软雅黑" panose="020B0503020204020204" pitchFamily="34" charset="-122"/>
              </a:rPr>
              <a:t>的示意图如图。</a:t>
            </a:r>
            <a:endParaRPr lang="en-US" altLang="zh-CN" sz="2000" dirty="0">
              <a:solidFill>
                <a:srgbClr val="595959"/>
              </a:solidFill>
              <a:latin typeface="微软雅黑" panose="020B0503020204020204" pitchFamily="34" charset="-122"/>
              <a:ea typeface="微软雅黑" panose="020B0503020204020204" pitchFamily="34" charset="-122"/>
            </a:endParaRPr>
          </a:p>
        </p:txBody>
      </p:sp>
      <p:pic>
        <p:nvPicPr>
          <p:cNvPr id="27" name="图片 26" descr="图示&#10;&#10;AI 生成的内容可能不正确。"/>
          <p:cNvPicPr>
            <a:picLocks noChangeAspect="1"/>
          </p:cNvPicPr>
          <p:nvPr/>
        </p:nvPicPr>
        <p:blipFill>
          <a:blip r:embed="rId1"/>
          <a:stretch>
            <a:fillRect/>
          </a:stretch>
        </p:blipFill>
        <p:spPr>
          <a:xfrm>
            <a:off x="4006974" y="2352021"/>
            <a:ext cx="3888432" cy="4221114"/>
          </a:xfrm>
          <a:prstGeom prst="rect">
            <a:avLst/>
          </a:prstGeom>
        </p:spPr>
      </p:pic>
      <p:sp>
        <p:nvSpPr>
          <p:cNvPr id="2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数据仓库的数据模型结构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910630" y="1989634"/>
            <a:ext cx="6120680" cy="3945092"/>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雪花模型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5" name="TextBox 35"/>
          <p:cNvSpPr txBox="1">
            <a:spLocks noChangeArrowheads="1"/>
          </p:cNvSpPr>
          <p:nvPr/>
        </p:nvSpPr>
        <p:spPr bwMode="auto">
          <a:xfrm>
            <a:off x="1011115" y="2289647"/>
            <a:ext cx="5804172" cy="33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2000" dirty="0">
                <a:solidFill>
                  <a:srgbClr val="1369B2"/>
                </a:solidFill>
                <a:latin typeface="微软雅黑" panose="020B0503020204020204" pitchFamily="34" charset="-122"/>
                <a:ea typeface="微软雅黑" panose="020B0503020204020204" pitchFamily="34" charset="-122"/>
              </a:rPr>
              <a:t>雪花模型</a:t>
            </a:r>
            <a:r>
              <a:rPr lang="zh-CN" altLang="en-US" sz="2000" dirty="0">
                <a:solidFill>
                  <a:srgbClr val="595959"/>
                </a:solidFill>
                <a:latin typeface="微软雅黑" panose="020B0503020204020204" pitchFamily="34" charset="-122"/>
                <a:ea typeface="微软雅黑" panose="020B0503020204020204" pitchFamily="34" charset="-122"/>
              </a:rPr>
              <a:t>是在星型模型基础上的扩展形式，因维度表细分后结构形似雪花而得名。其核心特征是将星型模型中的部分维度表进一步细分为多个关联的</a:t>
            </a:r>
            <a:r>
              <a:rPr lang="zh-CN" altLang="en-US" sz="2000" dirty="0">
                <a:solidFill>
                  <a:srgbClr val="1369B2"/>
                </a:solidFill>
                <a:latin typeface="微软雅黑" panose="020B0503020204020204" pitchFamily="34" charset="-122"/>
                <a:ea typeface="微软雅黑" panose="020B0503020204020204" pitchFamily="34" charset="-122"/>
              </a:rPr>
              <a:t>子维度表</a:t>
            </a:r>
            <a:r>
              <a:rPr lang="zh-CN" altLang="en-US" sz="2000" dirty="0">
                <a:solidFill>
                  <a:srgbClr val="595959"/>
                </a:solidFill>
                <a:latin typeface="微软雅黑" panose="020B0503020204020204" pitchFamily="34" charset="-122"/>
                <a:ea typeface="微软雅黑" panose="020B0503020204020204" pitchFamily="34" charset="-122"/>
              </a:rPr>
              <a:t>，形成层级关系。雪花模型通过维度细分实现了更细致的业务描述，但由于维度表存在多层级关联，查询时需要更多的表连接操作，因此查询效率通常低于星形模型。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7247334" y="2080040"/>
            <a:ext cx="4393746" cy="4158066"/>
          </a:xfrm>
          <a:prstGeom prst="rect">
            <a:avLst/>
          </a:prstGeom>
          <a:noFill/>
          <a:ln>
            <a:noFill/>
          </a:ln>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数据仓库的数据模型结构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35"/>
          <p:cNvSpPr txBox="1">
            <a:spLocks noChangeArrowheads="1"/>
          </p:cNvSpPr>
          <p:nvPr/>
        </p:nvSpPr>
        <p:spPr bwMode="auto">
          <a:xfrm>
            <a:off x="1011115" y="1701602"/>
            <a:ext cx="4003972" cy="5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rPr>
              <a:t>关于</a:t>
            </a:r>
            <a:r>
              <a:rPr lang="zh-CN" altLang="en-US" sz="2000" dirty="0">
                <a:solidFill>
                  <a:srgbClr val="1369B2"/>
                </a:solidFill>
                <a:latin typeface="微软雅黑" panose="020B0503020204020204" pitchFamily="34" charset="-122"/>
                <a:ea typeface="微软雅黑" panose="020B0503020204020204" pitchFamily="34" charset="-122"/>
              </a:rPr>
              <a:t>雪花模型</a:t>
            </a:r>
            <a:r>
              <a:rPr lang="zh-CN" altLang="en-US" sz="2000" dirty="0">
                <a:solidFill>
                  <a:srgbClr val="595959"/>
                </a:solidFill>
                <a:latin typeface="微软雅黑" panose="020B0503020204020204" pitchFamily="34" charset="-122"/>
                <a:ea typeface="微软雅黑" panose="020B0503020204020204" pitchFamily="34" charset="-122"/>
              </a:rPr>
              <a:t>的示意图如图。</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雪花模型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数据仓库的数据模型结构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8" name="图片 7"/>
          <p:cNvPicPr>
            <a:picLocks noChangeAspect="1"/>
          </p:cNvPicPr>
          <p:nvPr/>
        </p:nvPicPr>
        <p:blipFill>
          <a:blip r:embed="rId1"/>
          <a:stretch>
            <a:fillRect/>
          </a:stretch>
        </p:blipFill>
        <p:spPr>
          <a:xfrm>
            <a:off x="2926854" y="2414099"/>
            <a:ext cx="6013487" cy="391979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046345" y="3014345"/>
            <a:ext cx="4641215" cy="706755"/>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任务：认识</a:t>
            </a:r>
            <a:r>
              <a:rPr lang="en-US" altLang="zh-CN" sz="4000" b="1" dirty="0">
                <a:solidFill>
                  <a:srgbClr val="595959"/>
                </a:solidFill>
                <a:latin typeface="微软雅黑" panose="020B0503020204020204" pitchFamily="34" charset="-122"/>
                <a:ea typeface="微软雅黑" panose="020B0503020204020204" pitchFamily="34" charset="-122"/>
                <a:cs typeface="+mn-ea"/>
                <a:sym typeface="+mn-lt"/>
              </a:rPr>
              <a:t>Hive</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1.2</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28974"/>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的基本概念，能够说出</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的主要作用及其在大数据分析中的应用场景</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065"/>
            <a:ext cx="6805930" cy="4105018"/>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4943078" y="2061642"/>
            <a:ext cx="6168547" cy="37312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随着大数据时代的到来，企业与组织面临的数据量呈爆炸式增长，传统关系型数据库在处理</a:t>
            </a:r>
            <a:r>
              <a:rPr lang="en-US" altLang="zh-CN" sz="2000" dirty="0">
                <a:solidFill>
                  <a:srgbClr val="1369B2"/>
                </a:solidFill>
                <a:latin typeface="微软雅黑" panose="020B0503020204020204" pitchFamily="34" charset="-122"/>
                <a:ea typeface="微软雅黑" panose="020B0503020204020204" pitchFamily="34" charset="-122"/>
              </a:rPr>
              <a:t>PB</a:t>
            </a:r>
            <a:r>
              <a:rPr lang="zh-CN" altLang="en-US" sz="2000" dirty="0">
                <a:solidFill>
                  <a:srgbClr val="1369B2"/>
                </a:solidFill>
                <a:latin typeface="微软雅黑" panose="020B0503020204020204" pitchFamily="34" charset="-122"/>
                <a:ea typeface="微软雅黑" panose="020B0503020204020204" pitchFamily="34" charset="-122"/>
              </a:rPr>
              <a:t>级</a:t>
            </a:r>
            <a:r>
              <a:rPr lang="zh-CN" altLang="en-US" sz="2000" dirty="0">
                <a:solidFill>
                  <a:srgbClr val="595959"/>
                </a:solidFill>
                <a:latin typeface="微软雅黑" panose="020B0503020204020204" pitchFamily="34" charset="-122"/>
                <a:ea typeface="微软雅黑" panose="020B0503020204020204" pitchFamily="34" charset="-122"/>
              </a:rPr>
              <a:t>甚至</a:t>
            </a:r>
            <a:r>
              <a:rPr lang="en-US" altLang="zh-CN" sz="2000" dirty="0">
                <a:solidFill>
                  <a:srgbClr val="1369B2"/>
                </a:solidFill>
                <a:latin typeface="微软雅黑" panose="020B0503020204020204" pitchFamily="34" charset="-122"/>
                <a:ea typeface="微软雅黑" panose="020B0503020204020204" pitchFamily="34" charset="-122"/>
              </a:rPr>
              <a:t>EB</a:t>
            </a:r>
            <a:r>
              <a:rPr lang="zh-CN" altLang="en-US" sz="2000" dirty="0">
                <a:solidFill>
                  <a:srgbClr val="1369B2"/>
                </a:solidFill>
                <a:latin typeface="微软雅黑" panose="020B0503020204020204" pitchFamily="34" charset="-122"/>
                <a:ea typeface="微软雅黑" panose="020B0503020204020204" pitchFamily="34" charset="-122"/>
              </a:rPr>
              <a:t>级</a:t>
            </a:r>
            <a:r>
              <a:rPr lang="zh-CN" altLang="en-US" sz="2000" dirty="0">
                <a:solidFill>
                  <a:srgbClr val="595959"/>
                </a:solidFill>
                <a:latin typeface="微软雅黑" panose="020B0503020204020204" pitchFamily="34" charset="-122"/>
                <a:ea typeface="微软雅黑" panose="020B0503020204020204" pitchFamily="34" charset="-122"/>
              </a:rPr>
              <a:t>数据时，逐渐显现出</a:t>
            </a:r>
            <a:r>
              <a:rPr lang="zh-CN" altLang="en-US" sz="2000" dirty="0">
                <a:solidFill>
                  <a:srgbClr val="1369B2"/>
                </a:solidFill>
                <a:latin typeface="微软雅黑" panose="020B0503020204020204" pitchFamily="34" charset="-122"/>
                <a:ea typeface="微软雅黑" panose="020B0503020204020204" pitchFamily="34" charset="-122"/>
              </a:rPr>
              <a:t>存储容量有限</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计算效率低下</a:t>
            </a:r>
            <a:r>
              <a:rPr lang="zh-CN" altLang="en-US" sz="2000" dirty="0">
                <a:solidFill>
                  <a:srgbClr val="595959"/>
                </a:solidFill>
                <a:latin typeface="微软雅黑" panose="020B0503020204020204" pitchFamily="34" charset="-122"/>
                <a:ea typeface="微软雅黑" panose="020B0503020204020204" pitchFamily="34" charset="-122"/>
              </a:rPr>
              <a:t>等问题。</a:t>
            </a:r>
            <a:r>
              <a:rPr lang="en-US" altLang="zh-CN" sz="2000" dirty="0">
                <a:solidFill>
                  <a:srgbClr val="595959"/>
                </a:solidFill>
                <a:latin typeface="微软雅黑" panose="020B0503020204020204" pitchFamily="34" charset="-122"/>
                <a:ea typeface="微软雅黑" panose="020B0503020204020204" pitchFamily="34" charset="-122"/>
              </a:rPr>
              <a:t>Hadoop</a:t>
            </a:r>
            <a:r>
              <a:rPr lang="zh-CN" altLang="en-US" sz="2000" dirty="0">
                <a:solidFill>
                  <a:srgbClr val="595959"/>
                </a:solidFill>
                <a:latin typeface="微软雅黑" panose="020B0503020204020204" pitchFamily="34" charset="-122"/>
                <a:ea typeface="微软雅黑" panose="020B0503020204020204" pitchFamily="34" charset="-122"/>
              </a:rPr>
              <a:t>生态系统的出现，为海量</a:t>
            </a:r>
            <a:r>
              <a:rPr lang="zh-CN" altLang="en-US" sz="2000" dirty="0">
                <a:solidFill>
                  <a:srgbClr val="1369B2"/>
                </a:solidFill>
                <a:latin typeface="微软雅黑" panose="020B0503020204020204" pitchFamily="34" charset="-122"/>
                <a:ea typeface="微软雅黑" panose="020B0503020204020204" pitchFamily="34" charset="-122"/>
              </a:rPr>
              <a:t>数据的存储</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分布式计算</a:t>
            </a:r>
            <a:r>
              <a:rPr lang="zh-CN" altLang="en-US" sz="2000" dirty="0">
                <a:solidFill>
                  <a:srgbClr val="595959"/>
                </a:solidFill>
                <a:latin typeface="微软雅黑" panose="020B0503020204020204" pitchFamily="34" charset="-122"/>
                <a:ea typeface="微软雅黑" panose="020B0503020204020204" pitchFamily="34" charset="-122"/>
              </a:rPr>
              <a:t>提供了基础，但</a:t>
            </a:r>
            <a:r>
              <a:rPr lang="en-US" altLang="zh-CN" sz="2000" dirty="0">
                <a:solidFill>
                  <a:srgbClr val="595959"/>
                </a:solidFill>
                <a:latin typeface="微软雅黑" panose="020B0503020204020204" pitchFamily="34" charset="-122"/>
                <a:ea typeface="微软雅黑" panose="020B0503020204020204" pitchFamily="34" charset="-122"/>
              </a:rPr>
              <a:t>MapReduce</a:t>
            </a:r>
            <a:r>
              <a:rPr lang="zh-CN" altLang="en-US" sz="2000" dirty="0">
                <a:solidFill>
                  <a:srgbClr val="595959"/>
                </a:solidFill>
                <a:latin typeface="微软雅黑" panose="020B0503020204020204" pitchFamily="34" charset="-122"/>
                <a:ea typeface="微软雅黑" panose="020B0503020204020204" pitchFamily="34" charset="-122"/>
              </a:rPr>
              <a:t>编程模型复杂，要求开发者具备扎实的分布式计算理论和</a:t>
            </a:r>
            <a:r>
              <a:rPr lang="en-US" altLang="zh-CN" sz="2000" dirty="0">
                <a:solidFill>
                  <a:srgbClr val="595959"/>
                </a:solidFill>
                <a:latin typeface="微软雅黑" panose="020B0503020204020204" pitchFamily="34" charset="-122"/>
                <a:ea typeface="微软雅黑" panose="020B0503020204020204" pitchFamily="34" charset="-122"/>
              </a:rPr>
              <a:t>Java</a:t>
            </a:r>
            <a:r>
              <a:rPr lang="zh-CN" altLang="en-US" sz="2000" dirty="0">
                <a:solidFill>
                  <a:srgbClr val="595959"/>
                </a:solidFill>
                <a:latin typeface="微软雅黑" panose="020B0503020204020204" pitchFamily="34" charset="-122"/>
                <a:ea typeface="微软雅黑" panose="020B0503020204020204" pitchFamily="34" charset="-122"/>
              </a:rPr>
              <a:t>编程能力，这使得大量熟悉</a:t>
            </a:r>
            <a:r>
              <a:rPr lang="en-US" altLang="zh-CN" sz="2000" dirty="0">
                <a:solidFill>
                  <a:srgbClr val="595959"/>
                </a:solidFill>
                <a:latin typeface="微软雅黑" panose="020B0503020204020204" pitchFamily="34" charset="-122"/>
                <a:ea typeface="微软雅黑" panose="020B0503020204020204" pitchFamily="34" charset="-122"/>
              </a:rPr>
              <a:t>SQL</a:t>
            </a:r>
            <a:r>
              <a:rPr lang="zh-CN" altLang="en-US" sz="2000" dirty="0">
                <a:solidFill>
                  <a:srgbClr val="595959"/>
                </a:solidFill>
                <a:latin typeface="微软雅黑" panose="020B0503020204020204" pitchFamily="34" charset="-122"/>
                <a:ea typeface="微软雅黑" panose="020B0503020204020204" pitchFamily="34" charset="-122"/>
              </a:rPr>
              <a:t>的数据分析人员难以直接参与大数据处理工作。</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71071" y="2155924"/>
            <a:ext cx="6336704" cy="3074070"/>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1"/>
          <p:cNvSpPr txBox="1"/>
          <p:nvPr/>
        </p:nvSpPr>
        <p:spPr>
          <a:xfrm>
            <a:off x="5075895" y="2277666"/>
            <a:ext cx="5927055" cy="239966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在这样的背景下，</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应运而生。</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最初的设计目标是解决企业内部海量日志数据的分析需求，随后被捐献给</a:t>
            </a:r>
            <a:r>
              <a:rPr lang="en-US" altLang="zh-CN" sz="2000" dirty="0">
                <a:solidFill>
                  <a:srgbClr val="595959"/>
                </a:solidFill>
                <a:latin typeface="微软雅黑" panose="020B0503020204020204" pitchFamily="34" charset="-122"/>
                <a:ea typeface="微软雅黑" panose="020B0503020204020204" pitchFamily="34" charset="-122"/>
              </a:rPr>
              <a:t>Apache</a:t>
            </a:r>
            <a:r>
              <a:rPr lang="zh-CN" altLang="en-US" sz="2000" dirty="0">
                <a:solidFill>
                  <a:srgbClr val="595959"/>
                </a:solidFill>
                <a:latin typeface="微软雅黑" panose="020B0503020204020204" pitchFamily="34" charset="-122"/>
                <a:ea typeface="微软雅黑" panose="020B0503020204020204" pitchFamily="34" charset="-122"/>
              </a:rPr>
              <a:t>软件基金会。经过持续迭代，</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逐渐成为大数据领域主流的数据仓库工具。使用</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的版本为</a:t>
            </a:r>
            <a:r>
              <a:rPr lang="en-US" altLang="zh-CN" sz="2000" dirty="0">
                <a:solidFill>
                  <a:srgbClr val="1369B2"/>
                </a:solidFill>
                <a:latin typeface="微软雅黑" panose="020B0503020204020204" pitchFamily="34" charset="-122"/>
                <a:ea typeface="微软雅黑" panose="020B0503020204020204" pitchFamily="34" charset="-122"/>
              </a:rPr>
              <a:t>4.1.0</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910630" y="1989634"/>
            <a:ext cx="6120680" cy="3945092"/>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TextBox 35"/>
          <p:cNvSpPr txBox="1">
            <a:spLocks noChangeArrowheads="1"/>
          </p:cNvSpPr>
          <p:nvPr/>
        </p:nvSpPr>
        <p:spPr bwMode="auto">
          <a:xfrm>
            <a:off x="1011115" y="2289647"/>
            <a:ext cx="5804172" cy="33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是一个基于</a:t>
            </a:r>
            <a:r>
              <a:rPr lang="en-US" altLang="zh-CN" sz="2000" dirty="0">
                <a:solidFill>
                  <a:srgbClr val="1369B2"/>
                </a:solidFill>
                <a:latin typeface="微软雅黑" panose="020B0503020204020204" pitchFamily="34" charset="-122"/>
                <a:ea typeface="微软雅黑" panose="020B0503020204020204" pitchFamily="34" charset="-122"/>
              </a:rPr>
              <a:t>Hadoop</a:t>
            </a:r>
            <a:r>
              <a:rPr lang="zh-CN" altLang="en-US" sz="2000" dirty="0">
                <a:solidFill>
                  <a:srgbClr val="595959"/>
                </a:solidFill>
                <a:latin typeface="微软雅黑" panose="020B0503020204020204" pitchFamily="34" charset="-122"/>
                <a:ea typeface="微软雅黑" panose="020B0503020204020204" pitchFamily="34" charset="-122"/>
              </a:rPr>
              <a:t>的数据仓库工具，它提供了类似</a:t>
            </a:r>
            <a:r>
              <a:rPr lang="en-US" altLang="zh-CN" sz="2000" dirty="0">
                <a:solidFill>
                  <a:srgbClr val="595959"/>
                </a:solidFill>
                <a:latin typeface="微软雅黑" panose="020B0503020204020204" pitchFamily="34" charset="-122"/>
                <a:ea typeface="微软雅黑" panose="020B0503020204020204" pitchFamily="34" charset="-122"/>
              </a:rPr>
              <a:t>SQL</a:t>
            </a:r>
            <a:r>
              <a:rPr lang="zh-CN" altLang="en-US" sz="2000" dirty="0">
                <a:solidFill>
                  <a:srgbClr val="595959"/>
                </a:solidFill>
                <a:latin typeface="微软雅黑" panose="020B0503020204020204" pitchFamily="34" charset="-122"/>
                <a:ea typeface="微软雅黑" panose="020B0503020204020204" pitchFamily="34" charset="-122"/>
              </a:rPr>
              <a:t>的查询语言</a:t>
            </a:r>
            <a:r>
              <a:rPr lang="en-US" altLang="zh-CN"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Hive Query Language</a:t>
            </a:r>
            <a:r>
              <a:rPr lang="zh-CN" altLang="en-US" sz="2000" dirty="0">
                <a:solidFill>
                  <a:srgbClr val="595959"/>
                </a:solidFill>
                <a:latin typeface="微软雅黑" panose="020B0503020204020204" pitchFamily="34" charset="-122"/>
                <a:ea typeface="微软雅黑" panose="020B0503020204020204" pitchFamily="34" charset="-122"/>
              </a:rPr>
              <a:t>，简称</a:t>
            </a:r>
            <a:r>
              <a:rPr lang="en-US" altLang="zh-CN" sz="2000" dirty="0">
                <a:solidFill>
                  <a:srgbClr val="595959"/>
                </a:solidFill>
                <a:latin typeface="微软雅黑" panose="020B0503020204020204" pitchFamily="34" charset="-122"/>
                <a:ea typeface="微软雅黑" panose="020B0503020204020204" pitchFamily="34" charset="-122"/>
              </a:rPr>
              <a:t>HQL</a:t>
            </a:r>
            <a:r>
              <a:rPr lang="zh-CN" altLang="en-US" sz="2000" dirty="0">
                <a:solidFill>
                  <a:srgbClr val="595959"/>
                </a:solidFill>
                <a:latin typeface="微软雅黑" panose="020B0503020204020204" pitchFamily="34" charset="-122"/>
                <a:ea typeface="微软雅黑" panose="020B0503020204020204" pitchFamily="34" charset="-122"/>
              </a:rPr>
              <a:t>），使用户可以通过编写</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语句，对存储在</a:t>
            </a:r>
            <a:r>
              <a:rPr lang="en-US" altLang="zh-CN" sz="2000" dirty="0">
                <a:solidFill>
                  <a:srgbClr val="1369B2"/>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Hadoop Distributed File System</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Hadoop</a:t>
            </a:r>
            <a:r>
              <a:rPr lang="zh-CN" altLang="en-US" sz="2000" dirty="0">
                <a:solidFill>
                  <a:srgbClr val="595959"/>
                </a:solidFill>
                <a:latin typeface="微软雅黑" panose="020B0503020204020204" pitchFamily="34" charset="-122"/>
                <a:ea typeface="微软雅黑" panose="020B0503020204020204" pitchFamily="34" charset="-122"/>
              </a:rPr>
              <a:t>分布式文件系统）中的大规模数据进行</a:t>
            </a:r>
            <a:r>
              <a:rPr lang="zh-CN" altLang="en-US" sz="2000" dirty="0">
                <a:solidFill>
                  <a:srgbClr val="1369B2"/>
                </a:solidFill>
                <a:latin typeface="微软雅黑" panose="020B0503020204020204" pitchFamily="34" charset="-122"/>
                <a:ea typeface="微软雅黑" panose="020B0503020204020204" pitchFamily="34" charset="-122"/>
              </a:rPr>
              <a:t>查询</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分析</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管理</a:t>
            </a:r>
            <a:r>
              <a:rPr lang="zh-CN" altLang="en-US" sz="2000" dirty="0">
                <a:solidFill>
                  <a:srgbClr val="595959"/>
                </a:solidFill>
                <a:latin typeface="微软雅黑" panose="020B0503020204020204" pitchFamily="34" charset="-122"/>
                <a:ea typeface="微软雅黑" panose="020B0503020204020204" pitchFamily="34" charset="-122"/>
              </a:rPr>
              <a:t>，而无须编写复杂的分布式计算程序。</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7247334" y="2080040"/>
            <a:ext cx="4393746" cy="4158066"/>
          </a:xfrm>
          <a:prstGeom prst="rect">
            <a:avLst/>
          </a:prstGeom>
          <a:noFill/>
          <a:ln>
            <a:noFill/>
          </a:ln>
        </p:spPr>
      </p:pic>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35"/>
          <p:cNvSpPr txBox="1">
            <a:spLocks noChangeArrowheads="1"/>
          </p:cNvSpPr>
          <p:nvPr/>
        </p:nvSpPr>
        <p:spPr bwMode="auto">
          <a:xfrm>
            <a:off x="1011114" y="1125538"/>
            <a:ext cx="10556699" cy="283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的核心思想是将</a:t>
            </a:r>
            <a:r>
              <a:rPr lang="en-US" altLang="zh-CN" sz="2000" dirty="0">
                <a:solidFill>
                  <a:srgbClr val="1369B2"/>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上的</a:t>
            </a:r>
            <a:r>
              <a:rPr lang="zh-CN" altLang="en-US" sz="2000" dirty="0">
                <a:solidFill>
                  <a:srgbClr val="1369B2"/>
                </a:solidFill>
                <a:latin typeface="微软雅黑" panose="020B0503020204020204" pitchFamily="34" charset="-122"/>
                <a:ea typeface="微软雅黑" panose="020B0503020204020204" pitchFamily="34" charset="-122"/>
              </a:rPr>
              <a:t>半结构化数据</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结构化数据文件</a:t>
            </a:r>
            <a:r>
              <a:rPr lang="zh-CN" altLang="en-US" sz="2000" dirty="0">
                <a:solidFill>
                  <a:srgbClr val="595959"/>
                </a:solidFill>
                <a:latin typeface="微软雅黑" panose="020B0503020204020204" pitchFamily="34" charset="-122"/>
                <a:ea typeface="微软雅黑" panose="020B0503020204020204" pitchFamily="34" charset="-122"/>
              </a:rPr>
              <a:t>映射为具有明确表结构的表，从而支持类似关系型数据库的表级操作。对于大规模数据的复杂分析任务，</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会将</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语句自动转换为分布式计算任务，</a:t>
            </a:r>
            <a:r>
              <a:rPr lang="en-US" altLang="zh-CN" sz="2000" dirty="0">
                <a:solidFill>
                  <a:srgbClr val="1369B2"/>
                </a:solidFill>
                <a:latin typeface="微软雅黑" panose="020B0503020204020204" pitchFamily="34" charset="-122"/>
                <a:ea typeface="微软雅黑" panose="020B0503020204020204" pitchFamily="34" charset="-122"/>
              </a:rPr>
              <a:t>Hive 4.1.0</a:t>
            </a:r>
            <a:r>
              <a:rPr lang="zh-CN" altLang="en-US" sz="2000" dirty="0">
                <a:solidFill>
                  <a:srgbClr val="595959"/>
                </a:solidFill>
                <a:latin typeface="微软雅黑" panose="020B0503020204020204" pitchFamily="34" charset="-122"/>
                <a:ea typeface="微软雅黑" panose="020B0503020204020204" pitchFamily="34" charset="-122"/>
              </a:rPr>
              <a:t>默认执行引擎为</a:t>
            </a:r>
            <a:r>
              <a:rPr lang="en-US" altLang="zh-CN" sz="2000" dirty="0" err="1">
                <a:solidFill>
                  <a:srgbClr val="1369B2"/>
                </a:solidFill>
                <a:latin typeface="微软雅黑" panose="020B0503020204020204" pitchFamily="34" charset="-122"/>
                <a:ea typeface="微软雅黑" panose="020B0503020204020204" pitchFamily="34" charset="-122"/>
              </a:rPr>
              <a:t>Tez</a:t>
            </a:r>
            <a:r>
              <a:rPr lang="zh-CN" altLang="en-US" sz="2000" dirty="0">
                <a:solidFill>
                  <a:srgbClr val="595959"/>
                </a:solidFill>
                <a:latin typeface="微软雅黑" panose="020B0503020204020204" pitchFamily="34" charset="-122"/>
                <a:ea typeface="微软雅黑" panose="020B0503020204020204" pitchFamily="34" charset="-122"/>
              </a:rPr>
              <a:t>，也可以配置为</a:t>
            </a:r>
            <a:r>
              <a:rPr lang="en-US" altLang="zh-CN" sz="2000" dirty="0">
                <a:solidFill>
                  <a:srgbClr val="1369B2"/>
                </a:solidFill>
                <a:latin typeface="微软雅黑" panose="020B0503020204020204" pitchFamily="34" charset="-122"/>
                <a:ea typeface="微软雅黑" panose="020B0503020204020204" pitchFamily="34" charset="-122"/>
              </a:rPr>
              <a:t>MapReduce</a:t>
            </a:r>
            <a:r>
              <a:rPr lang="zh-CN" altLang="en-US" sz="2000" dirty="0">
                <a:solidFill>
                  <a:srgbClr val="595959"/>
                </a:solidFill>
                <a:latin typeface="微软雅黑" panose="020B0503020204020204" pitchFamily="34" charset="-122"/>
                <a:ea typeface="微软雅黑" panose="020B0503020204020204" pitchFamily="34" charset="-122"/>
              </a:rPr>
              <a:t>（不推荐），从而利用分布式计算能力处理海量数据。这种设计显著降低了大数据分析的门槛，使熟悉 </a:t>
            </a:r>
            <a:r>
              <a:rPr lang="en-US" altLang="zh-CN" sz="2000" dirty="0">
                <a:solidFill>
                  <a:srgbClr val="595959"/>
                </a:solidFill>
                <a:latin typeface="微软雅黑" panose="020B0503020204020204" pitchFamily="34" charset="-122"/>
                <a:ea typeface="微软雅黑" panose="020B0503020204020204" pitchFamily="34" charset="-122"/>
              </a:rPr>
              <a:t>SQL </a:t>
            </a:r>
            <a:r>
              <a:rPr lang="zh-CN" altLang="en-US" sz="2000" dirty="0">
                <a:solidFill>
                  <a:srgbClr val="595959"/>
                </a:solidFill>
                <a:latin typeface="微软雅黑" panose="020B0503020204020204" pitchFamily="34" charset="-122"/>
                <a:ea typeface="微软雅黑" panose="020B0503020204020204" pitchFamily="34" charset="-122"/>
              </a:rPr>
              <a:t>的用户能够快速上手并处理大规模数据，因此成为企业构建数据仓库时的常用工具。</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概述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7" name="图片 6"/>
          <p:cNvPicPr>
            <a:picLocks noChangeAspect="1"/>
          </p:cNvPicPr>
          <p:nvPr/>
        </p:nvPicPr>
        <p:blipFill>
          <a:blip r:embed="rId1"/>
          <a:stretch>
            <a:fillRect/>
          </a:stretch>
        </p:blipFill>
        <p:spPr>
          <a:xfrm>
            <a:off x="8327454" y="3596647"/>
            <a:ext cx="3024336" cy="300116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229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架构，能够说出</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基础架构中各组件的作用</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2205097"/>
            <a:ext cx="6805930" cy="2952889"/>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4943078" y="2451663"/>
            <a:ext cx="6168547"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作为构建在</a:t>
            </a:r>
            <a:r>
              <a:rPr lang="en-US" altLang="zh-CN" sz="2000" dirty="0">
                <a:solidFill>
                  <a:srgbClr val="595959"/>
                </a:solidFill>
                <a:latin typeface="微软雅黑" panose="020B0503020204020204" pitchFamily="34" charset="-122"/>
                <a:ea typeface="微软雅黑" panose="020B0503020204020204" pitchFamily="34" charset="-122"/>
              </a:rPr>
              <a:t>Hadoop</a:t>
            </a:r>
            <a:r>
              <a:rPr lang="zh-CN" altLang="en-US" sz="2000" dirty="0">
                <a:solidFill>
                  <a:srgbClr val="595959"/>
                </a:solidFill>
                <a:latin typeface="微软雅黑" panose="020B0503020204020204" pitchFamily="34" charset="-122"/>
                <a:ea typeface="微软雅黑" panose="020B0503020204020204" pitchFamily="34" charset="-122"/>
              </a:rPr>
              <a:t>之上的数据仓库工具，采用</a:t>
            </a:r>
            <a:r>
              <a:rPr lang="zh-CN" altLang="en-US" sz="2000" dirty="0">
                <a:solidFill>
                  <a:srgbClr val="1369B2"/>
                </a:solidFill>
                <a:latin typeface="微软雅黑" panose="020B0503020204020204" pitchFamily="34" charset="-122"/>
                <a:ea typeface="微软雅黑" panose="020B0503020204020204" pitchFamily="34" charset="-122"/>
              </a:rPr>
              <a:t>模块化</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分层式架构</a:t>
            </a:r>
            <a:r>
              <a:rPr lang="zh-CN" altLang="en-US" sz="2000" dirty="0">
                <a:solidFill>
                  <a:srgbClr val="595959"/>
                </a:solidFill>
                <a:latin typeface="微软雅黑" panose="020B0503020204020204" pitchFamily="34" charset="-122"/>
                <a:ea typeface="微软雅黑" panose="020B0503020204020204" pitchFamily="34" charset="-122"/>
              </a:rPr>
              <a:t>设计，旨在支持大规模数据的</a:t>
            </a:r>
            <a:r>
              <a:rPr lang="zh-CN" altLang="en-US" sz="2000" dirty="0">
                <a:solidFill>
                  <a:srgbClr val="1369B2"/>
                </a:solidFill>
                <a:latin typeface="微软雅黑" panose="020B0503020204020204" pitchFamily="34" charset="-122"/>
                <a:ea typeface="微软雅黑" panose="020B0503020204020204" pitchFamily="34" charset="-122"/>
              </a:rPr>
              <a:t>分析</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查询</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的典型执行路径涵盖了从用户提交</a:t>
            </a:r>
            <a:r>
              <a:rPr lang="en-US" altLang="zh-CN" sz="2000" dirty="0">
                <a:solidFill>
                  <a:srgbClr val="1369B2"/>
                </a:solidFill>
                <a:latin typeface="微软雅黑" panose="020B0503020204020204" pitchFamily="34" charset="-122"/>
                <a:ea typeface="微软雅黑" panose="020B0503020204020204" pitchFamily="34" charset="-122"/>
              </a:rPr>
              <a:t>HiveQL</a:t>
            </a:r>
            <a:r>
              <a:rPr lang="zh-CN" altLang="en-US" sz="2000" dirty="0">
                <a:solidFill>
                  <a:srgbClr val="1369B2"/>
                </a:solidFill>
                <a:latin typeface="微软雅黑" panose="020B0503020204020204" pitchFamily="34" charset="-122"/>
                <a:ea typeface="微软雅黑" panose="020B0503020204020204" pitchFamily="34" charset="-122"/>
              </a:rPr>
              <a:t>语句</a:t>
            </a:r>
            <a:r>
              <a:rPr lang="zh-CN" altLang="en-US" sz="2000" dirty="0">
                <a:solidFill>
                  <a:srgbClr val="595959"/>
                </a:solidFill>
                <a:latin typeface="微软雅黑" panose="020B0503020204020204" pitchFamily="34" charset="-122"/>
                <a:ea typeface="微软雅黑" panose="020B0503020204020204" pitchFamily="34" charset="-122"/>
              </a:rPr>
              <a:t>到最终在</a:t>
            </a:r>
            <a:r>
              <a:rPr lang="en-US" altLang="zh-CN" sz="2000" dirty="0">
                <a:solidFill>
                  <a:srgbClr val="595959"/>
                </a:solidFill>
                <a:latin typeface="微软雅黑" panose="020B0503020204020204" pitchFamily="34" charset="-122"/>
                <a:ea typeface="微软雅黑" panose="020B0503020204020204" pitchFamily="34" charset="-122"/>
              </a:rPr>
              <a:t>YARN</a:t>
            </a:r>
            <a:r>
              <a:rPr lang="zh-CN" altLang="en-US" sz="2000" dirty="0">
                <a:solidFill>
                  <a:srgbClr val="595959"/>
                </a:solidFill>
                <a:latin typeface="微软雅黑" panose="020B0503020204020204" pitchFamily="34" charset="-122"/>
                <a:ea typeface="微软雅黑" panose="020B0503020204020204" pitchFamily="34" charset="-122"/>
              </a:rPr>
              <a:t>上调度并执行任务的完整过程，各核心组件在其中分工明确、协作紧密。</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35"/>
          <p:cNvSpPr txBox="1">
            <a:spLocks noChangeArrowheads="1"/>
          </p:cNvSpPr>
          <p:nvPr/>
        </p:nvSpPr>
        <p:spPr bwMode="auto">
          <a:xfrm>
            <a:off x="1011115" y="1197546"/>
            <a:ext cx="4003972" cy="5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rPr>
              <a:t>关于</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的基础架构</a:t>
            </a:r>
            <a:r>
              <a:rPr lang="zh-CN" altLang="en-US" sz="2000" dirty="0">
                <a:solidFill>
                  <a:srgbClr val="595959"/>
                </a:solidFill>
                <a:latin typeface="微软雅黑" panose="020B0503020204020204" pitchFamily="34" charset="-122"/>
                <a:ea typeface="微软雅黑" panose="020B0503020204020204" pitchFamily="34" charset="-122"/>
              </a:rPr>
              <a:t>如图。</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0" name="图片 9"/>
          <p:cNvPicPr>
            <a:picLocks noChangeAspect="1"/>
          </p:cNvPicPr>
          <p:nvPr/>
        </p:nvPicPr>
        <p:blipFill>
          <a:blip r:embed="rId1"/>
          <a:stretch>
            <a:fillRect/>
          </a:stretch>
        </p:blipFill>
        <p:spPr>
          <a:xfrm>
            <a:off x="3049497" y="2061642"/>
            <a:ext cx="6091418" cy="419662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15086" y="2637706"/>
            <a:ext cx="5927055"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下面将对</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基础架构</a:t>
            </a:r>
            <a:r>
              <a:rPr lang="zh-CN" altLang="en-US" sz="2000" dirty="0">
                <a:solidFill>
                  <a:srgbClr val="595959"/>
                </a:solidFill>
                <a:latin typeface="微软雅黑" panose="020B0503020204020204" pitchFamily="34" charset="-122"/>
                <a:ea typeface="微软雅黑" panose="020B0503020204020204" pitchFamily="34" charset="-122"/>
              </a:rPr>
              <a:t>中的各个组件进行详细介绍。</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原创设计师QQ598969553          _3"/>
          <p:cNvSpPr/>
          <p:nvPr/>
        </p:nvSpPr>
        <p:spPr>
          <a:xfrm>
            <a:off x="2044756" y="2092845"/>
            <a:ext cx="8100900" cy="3641205"/>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278782" y="2647962"/>
            <a:ext cx="7776864" cy="280794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sym typeface="+mn-lt"/>
              </a:rPr>
              <a:t>Hive</a:t>
            </a:r>
            <a:r>
              <a:rPr lang="zh-CN" altLang="en-US" sz="2000" dirty="0">
                <a:solidFill>
                  <a:srgbClr val="1369B2"/>
                </a:solidFill>
                <a:latin typeface="微软雅黑" panose="020B0503020204020204" pitchFamily="34" charset="-122"/>
                <a:ea typeface="微软雅黑" panose="020B0503020204020204" pitchFamily="34" charset="-122"/>
                <a:sym typeface="+mn-lt"/>
              </a:rPr>
              <a:t>客户端</a:t>
            </a:r>
            <a:r>
              <a:rPr lang="zh-CN" altLang="en-US" sz="2000" dirty="0">
                <a:solidFill>
                  <a:srgbClr val="595959"/>
                </a:solidFill>
                <a:latin typeface="微软雅黑" panose="020B0503020204020204" pitchFamily="34" charset="-122"/>
                <a:ea typeface="微软雅黑" panose="020B0503020204020204" pitchFamily="34" charset="-122"/>
                <a:sym typeface="+mn-lt"/>
              </a:rPr>
              <a:t>是用户与</a:t>
            </a:r>
            <a:r>
              <a:rPr lang="en-US" altLang="zh-CN" sz="2000" dirty="0">
                <a:solidFill>
                  <a:srgbClr val="1369B2"/>
                </a:solidFill>
                <a:latin typeface="微软雅黑" panose="020B0503020204020204" pitchFamily="34" charset="-122"/>
                <a:ea typeface="微软雅黑" panose="020B0503020204020204" pitchFamily="34" charset="-122"/>
                <a:sym typeface="+mn-lt"/>
              </a:rPr>
              <a:t>Hive</a:t>
            </a:r>
            <a:r>
              <a:rPr lang="zh-CN" altLang="en-US" sz="2000" dirty="0">
                <a:solidFill>
                  <a:srgbClr val="1369B2"/>
                </a:solidFill>
                <a:latin typeface="微软雅黑" panose="020B0503020204020204" pitchFamily="34" charset="-122"/>
                <a:ea typeface="微软雅黑" panose="020B0503020204020204" pitchFamily="34" charset="-122"/>
                <a:sym typeface="+mn-lt"/>
              </a:rPr>
              <a:t>交互</a:t>
            </a:r>
            <a:r>
              <a:rPr lang="zh-CN" altLang="en-US" sz="2000" dirty="0">
                <a:solidFill>
                  <a:srgbClr val="595959"/>
                </a:solidFill>
                <a:latin typeface="微软雅黑" panose="020B0503020204020204" pitchFamily="34" charset="-122"/>
                <a:ea typeface="微软雅黑" panose="020B0503020204020204" pitchFamily="34" charset="-122"/>
                <a:sym typeface="+mn-lt"/>
              </a:rPr>
              <a:t>的入口，常见的客户端包括</a:t>
            </a:r>
            <a:r>
              <a:rPr lang="en-US" altLang="zh-CN" sz="2000" dirty="0">
                <a:solidFill>
                  <a:srgbClr val="1369B2"/>
                </a:solidFill>
                <a:latin typeface="微软雅黑" panose="020B0503020204020204" pitchFamily="34" charset="-122"/>
                <a:ea typeface="微软雅黑" panose="020B0503020204020204" pitchFamily="34" charset="-122"/>
                <a:sym typeface="+mn-lt"/>
              </a:rPr>
              <a:t>Beeline</a:t>
            </a:r>
            <a:r>
              <a:rPr lang="zh-CN" altLang="en-US" sz="2000" dirty="0">
                <a:solidFill>
                  <a:srgbClr val="595959"/>
                </a:solidFill>
                <a:latin typeface="微软雅黑" panose="020B0503020204020204" pitchFamily="34" charset="-122"/>
                <a:ea typeface="微软雅黑" panose="020B0503020204020204" pitchFamily="34" charset="-122"/>
                <a:sym typeface="+mn-lt"/>
              </a:rPr>
              <a:t>、</a:t>
            </a:r>
            <a:r>
              <a:rPr lang="en-US" altLang="zh-CN" sz="2000" dirty="0">
                <a:solidFill>
                  <a:srgbClr val="1369B2"/>
                </a:solidFill>
                <a:latin typeface="微软雅黑" panose="020B0503020204020204" pitchFamily="34" charset="-122"/>
                <a:ea typeface="微软雅黑" panose="020B0503020204020204" pitchFamily="34" charset="-122"/>
                <a:sym typeface="+mn-lt"/>
              </a:rPr>
              <a:t>JDBC/ODBC</a:t>
            </a:r>
            <a:r>
              <a:rPr lang="zh-CN" altLang="en-US" sz="2000" dirty="0">
                <a:solidFill>
                  <a:srgbClr val="1369B2"/>
                </a:solidFill>
                <a:latin typeface="微软雅黑" panose="020B0503020204020204" pitchFamily="34" charset="-122"/>
                <a:ea typeface="微软雅黑" panose="020B0503020204020204" pitchFamily="34" charset="-122"/>
                <a:sym typeface="+mn-lt"/>
              </a:rPr>
              <a:t>驱动程序</a:t>
            </a:r>
            <a:r>
              <a:rPr lang="zh-CN" altLang="en-US" sz="2000" dirty="0">
                <a:solidFill>
                  <a:srgbClr val="595959"/>
                </a:solidFill>
                <a:latin typeface="微软雅黑" panose="020B0503020204020204" pitchFamily="34" charset="-122"/>
                <a:ea typeface="微软雅黑" panose="020B0503020204020204" pitchFamily="34" charset="-122"/>
                <a:sym typeface="+mn-lt"/>
              </a:rPr>
              <a:t>、</a:t>
            </a:r>
            <a:r>
              <a:rPr lang="en-US" altLang="zh-CN" sz="2000" dirty="0">
                <a:solidFill>
                  <a:srgbClr val="1369B2"/>
                </a:solidFill>
                <a:latin typeface="微软雅黑" panose="020B0503020204020204" pitchFamily="34" charset="-122"/>
                <a:ea typeface="微软雅黑" panose="020B0503020204020204" pitchFamily="34" charset="-122"/>
                <a:sym typeface="+mn-lt"/>
              </a:rPr>
              <a:t>BI</a:t>
            </a:r>
            <a:r>
              <a:rPr lang="zh-CN" altLang="en-US" sz="2000" dirty="0">
                <a:solidFill>
                  <a:srgbClr val="1369B2"/>
                </a:solidFill>
                <a:latin typeface="微软雅黑" panose="020B0503020204020204" pitchFamily="34" charset="-122"/>
                <a:ea typeface="微软雅黑" panose="020B0503020204020204" pitchFamily="34" charset="-122"/>
                <a:sym typeface="+mn-lt"/>
              </a:rPr>
              <a:t>工具</a:t>
            </a:r>
            <a:r>
              <a:rPr lang="zh-CN" altLang="en-US" sz="2000" dirty="0">
                <a:solidFill>
                  <a:srgbClr val="595959"/>
                </a:solidFill>
                <a:latin typeface="微软雅黑" panose="020B0503020204020204" pitchFamily="34" charset="-122"/>
                <a:ea typeface="微软雅黑" panose="020B0503020204020204" pitchFamily="34" charset="-122"/>
                <a:sym typeface="+mn-lt"/>
              </a:rPr>
              <a:t>等。</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客户端主要负责接收用户提交的</a:t>
            </a:r>
            <a:r>
              <a:rPr lang="en-US" altLang="zh-CN" sz="2000" dirty="0">
                <a:solidFill>
                  <a:srgbClr val="1369B2"/>
                </a:solidFill>
                <a:latin typeface="微软雅黑" panose="020B0503020204020204" pitchFamily="34" charset="-122"/>
                <a:ea typeface="微软雅黑" panose="020B0503020204020204" pitchFamily="34" charset="-122"/>
                <a:sym typeface="+mn-lt"/>
              </a:rPr>
              <a:t>HiveQL</a:t>
            </a:r>
            <a:r>
              <a:rPr lang="zh-CN" altLang="en-US" sz="2000" dirty="0">
                <a:solidFill>
                  <a:srgbClr val="1369B2"/>
                </a:solidFill>
                <a:latin typeface="微软雅黑" panose="020B0503020204020204" pitchFamily="34" charset="-122"/>
                <a:ea typeface="微软雅黑" panose="020B0503020204020204" pitchFamily="34" charset="-122"/>
                <a:sym typeface="+mn-lt"/>
              </a:rPr>
              <a:t>语句</a:t>
            </a:r>
            <a:r>
              <a:rPr lang="zh-CN" altLang="en-US" sz="2000" dirty="0">
                <a:solidFill>
                  <a:srgbClr val="595959"/>
                </a:solidFill>
                <a:latin typeface="微软雅黑" panose="020B0503020204020204" pitchFamily="34" charset="-122"/>
                <a:ea typeface="微软雅黑" panose="020B0503020204020204" pitchFamily="34" charset="-122"/>
                <a:sym typeface="+mn-lt"/>
              </a:rPr>
              <a:t>，并通过</a:t>
            </a:r>
            <a:r>
              <a:rPr lang="en-US" altLang="zh-CN" sz="2000" dirty="0">
                <a:solidFill>
                  <a:srgbClr val="595959"/>
                </a:solidFill>
                <a:latin typeface="微软雅黑" panose="020B0503020204020204" pitchFamily="34" charset="-122"/>
                <a:ea typeface="微软雅黑" panose="020B0503020204020204" pitchFamily="34" charset="-122"/>
                <a:sym typeface="+mn-lt"/>
              </a:rPr>
              <a:t>Thrift</a:t>
            </a:r>
            <a:r>
              <a:rPr lang="zh-CN" altLang="en-US" sz="2000" dirty="0">
                <a:solidFill>
                  <a:srgbClr val="595959"/>
                </a:solidFill>
                <a:latin typeface="微软雅黑" panose="020B0503020204020204" pitchFamily="34" charset="-122"/>
                <a:ea typeface="微软雅黑" panose="020B0503020204020204" pitchFamily="34" charset="-122"/>
                <a:sym typeface="+mn-lt"/>
              </a:rPr>
              <a:t>协议与</a:t>
            </a:r>
            <a:r>
              <a:rPr lang="en-US" altLang="zh-CN" sz="2000" dirty="0">
                <a:solidFill>
                  <a:srgbClr val="595959"/>
                </a:solidFill>
                <a:latin typeface="微软雅黑" panose="020B0503020204020204" pitchFamily="34" charset="-122"/>
                <a:ea typeface="微软雅黑" panose="020B0503020204020204" pitchFamily="34" charset="-122"/>
                <a:sym typeface="+mn-lt"/>
              </a:rPr>
              <a:t>HiveServer2</a:t>
            </a:r>
            <a:r>
              <a:rPr lang="zh-CN" altLang="en-US" sz="2000" dirty="0">
                <a:solidFill>
                  <a:srgbClr val="595959"/>
                </a:solidFill>
                <a:latin typeface="微软雅黑" panose="020B0503020204020204" pitchFamily="34" charset="-122"/>
                <a:ea typeface="微软雅黑" panose="020B0503020204020204" pitchFamily="34" charset="-122"/>
                <a:sym typeface="+mn-lt"/>
              </a:rPr>
              <a:t>建立连接。</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客户端本身并不承担</a:t>
            </a:r>
            <a:r>
              <a:rPr lang="en-US" altLang="zh-CN" sz="2000" dirty="0">
                <a:solidFill>
                  <a:srgbClr val="595959"/>
                </a:solidFill>
                <a:latin typeface="微软雅黑" panose="020B0503020204020204" pitchFamily="34" charset="-122"/>
                <a:ea typeface="微软雅黑" panose="020B0503020204020204" pitchFamily="34" charset="-122"/>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sym typeface="+mn-lt"/>
              </a:rPr>
              <a:t>语句的解析或执行计划生成等复杂逻辑，而是作为交互入口存在。需要说明的是，在</a:t>
            </a:r>
            <a:r>
              <a:rPr lang="en-US" altLang="zh-CN" sz="2000" dirty="0">
                <a:solidFill>
                  <a:srgbClr val="595959"/>
                </a:solidFill>
                <a:latin typeface="微软雅黑" panose="020B0503020204020204" pitchFamily="34" charset="-122"/>
                <a:ea typeface="微软雅黑" panose="020B0503020204020204" pitchFamily="34" charset="-122"/>
                <a:sym typeface="+mn-lt"/>
              </a:rPr>
              <a:t>Hive 4.1.0</a:t>
            </a:r>
            <a:r>
              <a:rPr lang="zh-CN" altLang="en-US" sz="2000" dirty="0">
                <a:solidFill>
                  <a:srgbClr val="595959"/>
                </a:solidFill>
                <a:latin typeface="微软雅黑" panose="020B0503020204020204" pitchFamily="34" charset="-122"/>
                <a:ea typeface="微软雅黑" panose="020B0503020204020204" pitchFamily="34" charset="-122"/>
                <a:sym typeface="+mn-lt"/>
              </a:rPr>
              <a:t>中，原有的命令行工具</a:t>
            </a:r>
            <a:r>
              <a:rPr lang="en-US" altLang="zh-CN" sz="2000" dirty="0">
                <a:solidFill>
                  <a:srgbClr val="595959"/>
                </a:solidFill>
                <a:latin typeface="微软雅黑" panose="020B0503020204020204" pitchFamily="34" charset="-122"/>
                <a:ea typeface="微软雅黑" panose="020B0503020204020204" pitchFamily="34" charset="-122"/>
                <a:sym typeface="+mn-lt"/>
              </a:rPr>
              <a:t>Hive CLI</a:t>
            </a:r>
            <a:r>
              <a:rPr lang="zh-CN" altLang="en-US" sz="2000" dirty="0">
                <a:solidFill>
                  <a:srgbClr val="595959"/>
                </a:solidFill>
                <a:latin typeface="微软雅黑" panose="020B0503020204020204" pitchFamily="34" charset="-122"/>
                <a:ea typeface="微软雅黑" panose="020B0503020204020204" pitchFamily="34" charset="-122"/>
                <a:sym typeface="+mn-lt"/>
              </a:rPr>
              <a:t>已被替换为</a:t>
            </a:r>
            <a:r>
              <a:rPr lang="en-US" altLang="zh-CN" sz="2000" dirty="0">
                <a:solidFill>
                  <a:srgbClr val="1369B2"/>
                </a:solidFill>
                <a:latin typeface="微软雅黑" panose="020B0503020204020204" pitchFamily="34" charset="-122"/>
                <a:ea typeface="微软雅黑" panose="020B0503020204020204" pitchFamily="34" charset="-122"/>
                <a:sym typeface="+mn-lt"/>
              </a:rPr>
              <a:t>Beeline</a:t>
            </a:r>
            <a:r>
              <a:rPr lang="zh-CN" altLang="en-US" sz="2000" dirty="0">
                <a:solidFill>
                  <a:srgbClr val="595959"/>
                </a:solidFill>
                <a:latin typeface="微软雅黑" panose="020B0503020204020204" pitchFamily="34" charset="-122"/>
                <a:ea typeface="微软雅黑" panose="020B0503020204020204" pitchFamily="34" charset="-122"/>
                <a:sym typeface="+mn-lt"/>
              </a:rPr>
              <a:t>。</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7" name="原创设计师QQ598969553          _6"/>
          <p:cNvSpPr/>
          <p:nvPr/>
        </p:nvSpPr>
        <p:spPr>
          <a:xfrm>
            <a:off x="2692828" y="1768228"/>
            <a:ext cx="2880321"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92828" y="1887380"/>
            <a:ext cx="288032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en-US" altLang="zh-CN" sz="2000" b="1" dirty="0">
                <a:solidFill>
                  <a:schemeClr val="bg1"/>
                </a:solidFill>
                <a:latin typeface="微软雅黑" panose="020B0503020204020204" pitchFamily="34" charset="-122"/>
                <a:ea typeface="微软雅黑" panose="020B0503020204020204" pitchFamily="34" charset="-122"/>
                <a:cs typeface="+mn-ea"/>
                <a:sym typeface="+mn-lt"/>
              </a:rPr>
              <a:t>Hive </a:t>
            </a: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客户端</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原创设计师QQ598969553          _3"/>
          <p:cNvSpPr/>
          <p:nvPr/>
        </p:nvSpPr>
        <p:spPr>
          <a:xfrm>
            <a:off x="2044756" y="2092845"/>
            <a:ext cx="8100900" cy="3641205"/>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333645" y="3069754"/>
            <a:ext cx="7776864" cy="18846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sym typeface="+mn-lt"/>
              </a:rPr>
              <a:t>HiveServer2</a:t>
            </a:r>
            <a:r>
              <a:rPr lang="zh-CN" altLang="en-US" sz="2000" dirty="0">
                <a:solidFill>
                  <a:srgbClr val="595959"/>
                </a:solidFill>
                <a:latin typeface="微软雅黑" panose="020B0503020204020204" pitchFamily="34" charset="-122"/>
                <a:ea typeface="微软雅黑" panose="020B0503020204020204" pitchFamily="34" charset="-122"/>
                <a:sym typeface="+mn-lt"/>
              </a:rPr>
              <a:t>是一种基于</a:t>
            </a:r>
            <a:r>
              <a:rPr lang="en-US" altLang="zh-CN" sz="2000" dirty="0">
                <a:solidFill>
                  <a:srgbClr val="595959"/>
                </a:solidFill>
                <a:latin typeface="微软雅黑" panose="020B0503020204020204" pitchFamily="34" charset="-122"/>
                <a:ea typeface="微软雅黑" panose="020B0503020204020204" pitchFamily="34" charset="-122"/>
                <a:sym typeface="+mn-lt"/>
              </a:rPr>
              <a:t>Thrift</a:t>
            </a:r>
            <a:r>
              <a:rPr lang="zh-CN" altLang="en-US" sz="2000" dirty="0">
                <a:solidFill>
                  <a:srgbClr val="595959"/>
                </a:solidFill>
                <a:latin typeface="微软雅黑" panose="020B0503020204020204" pitchFamily="34" charset="-122"/>
                <a:ea typeface="微软雅黑" panose="020B0503020204020204" pitchFamily="34" charset="-122"/>
                <a:sym typeface="+mn-lt"/>
              </a:rPr>
              <a:t>协议的服务，主要用于代理</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客户端的访问请求，负责</a:t>
            </a:r>
            <a:r>
              <a:rPr lang="zh-CN" altLang="en-US" sz="2000" dirty="0">
                <a:solidFill>
                  <a:srgbClr val="1369B2"/>
                </a:solidFill>
                <a:latin typeface="微软雅黑" panose="020B0503020204020204" pitchFamily="34" charset="-122"/>
                <a:ea typeface="微软雅黑" panose="020B0503020204020204" pitchFamily="34" charset="-122"/>
                <a:sym typeface="+mn-lt"/>
              </a:rPr>
              <a:t>会话管理</a:t>
            </a:r>
            <a:r>
              <a:rPr lang="zh-CN" altLang="en-US" sz="2000" dirty="0">
                <a:solidFill>
                  <a:srgbClr val="595959"/>
                </a:solidFill>
                <a:latin typeface="微软雅黑" panose="020B0503020204020204" pitchFamily="34" charset="-122"/>
                <a:ea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sym typeface="+mn-lt"/>
              </a:rPr>
              <a:t>连接池</a:t>
            </a:r>
            <a:r>
              <a:rPr lang="zh-CN" altLang="en-US" sz="2000" dirty="0">
                <a:solidFill>
                  <a:srgbClr val="595959"/>
                </a:solidFill>
                <a:latin typeface="微软雅黑" panose="020B0503020204020204" pitchFamily="34" charset="-122"/>
                <a:ea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sym typeface="+mn-lt"/>
              </a:rPr>
              <a:t>身份验证</a:t>
            </a:r>
            <a:r>
              <a:rPr lang="zh-CN" altLang="en-US" sz="2000" dirty="0">
                <a:solidFill>
                  <a:srgbClr val="595959"/>
                </a:solidFill>
                <a:latin typeface="微软雅黑" panose="020B0503020204020204" pitchFamily="34" charset="-122"/>
                <a:ea typeface="微软雅黑" panose="020B0503020204020204" pitchFamily="34" charset="-122"/>
                <a:sym typeface="+mn-lt"/>
              </a:rPr>
              <a:t>等功能。</a:t>
            </a:r>
            <a:r>
              <a:rPr lang="en-US" altLang="zh-CN" sz="2000" dirty="0">
                <a:solidFill>
                  <a:srgbClr val="595959"/>
                </a:solidFill>
                <a:latin typeface="微软雅黑" panose="020B0503020204020204" pitchFamily="34" charset="-122"/>
                <a:ea typeface="微软雅黑" panose="020B0503020204020204" pitchFamily="34" charset="-122"/>
                <a:sym typeface="+mn-lt"/>
              </a:rPr>
              <a:t>HiveServer2</a:t>
            </a:r>
            <a:r>
              <a:rPr lang="zh-CN" altLang="en-US" sz="2000" dirty="0">
                <a:solidFill>
                  <a:srgbClr val="595959"/>
                </a:solidFill>
                <a:latin typeface="微软雅黑" panose="020B0503020204020204" pitchFamily="34" charset="-122"/>
                <a:ea typeface="微软雅黑" panose="020B0503020204020204" pitchFamily="34" charset="-122"/>
                <a:sym typeface="+mn-lt"/>
              </a:rPr>
              <a:t>接收来自</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客户端提交的</a:t>
            </a:r>
            <a:r>
              <a:rPr lang="en-US" altLang="zh-CN" sz="2000" dirty="0">
                <a:solidFill>
                  <a:srgbClr val="595959"/>
                </a:solidFill>
                <a:latin typeface="微软雅黑" panose="020B0503020204020204" pitchFamily="34" charset="-122"/>
                <a:ea typeface="微软雅黑" panose="020B0503020204020204" pitchFamily="34" charset="-122"/>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sym typeface="+mn-lt"/>
              </a:rPr>
              <a:t>语句，并将其转交给</a:t>
            </a:r>
            <a:r>
              <a:rPr lang="en-US" altLang="zh-CN" sz="2000" dirty="0">
                <a:solidFill>
                  <a:srgbClr val="1369B2"/>
                </a:solidFill>
                <a:latin typeface="微软雅黑" panose="020B0503020204020204" pitchFamily="34" charset="-122"/>
                <a:ea typeface="微软雅黑" panose="020B0503020204020204" pitchFamily="34" charset="-122"/>
                <a:sym typeface="+mn-lt"/>
              </a:rPr>
              <a:t>Driver</a:t>
            </a:r>
            <a:r>
              <a:rPr lang="zh-CN" altLang="en-US" sz="2000" dirty="0">
                <a:solidFill>
                  <a:srgbClr val="1369B2"/>
                </a:solidFill>
                <a:latin typeface="微软雅黑" panose="020B0503020204020204" pitchFamily="34" charset="-122"/>
                <a:ea typeface="微软雅黑" panose="020B0503020204020204" pitchFamily="34" charset="-122"/>
                <a:sym typeface="+mn-lt"/>
              </a:rPr>
              <a:t>进行解析</a:t>
            </a:r>
            <a:r>
              <a:rPr lang="zh-CN" altLang="en-US" sz="2000" dirty="0">
                <a:solidFill>
                  <a:srgbClr val="595959"/>
                </a:solidFill>
                <a:latin typeface="微软雅黑" panose="020B0503020204020204" pitchFamily="34" charset="-122"/>
                <a:ea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sym typeface="+mn-lt"/>
              </a:rPr>
              <a:t>优化</a:t>
            </a:r>
            <a:r>
              <a:rPr lang="zh-CN" altLang="en-US" sz="2000" dirty="0">
                <a:solidFill>
                  <a:srgbClr val="595959"/>
                </a:solidFill>
                <a:latin typeface="微软雅黑" panose="020B0503020204020204" pitchFamily="34" charset="-122"/>
                <a:ea typeface="微软雅黑" panose="020B0503020204020204" pitchFamily="34" charset="-122"/>
                <a:sym typeface="+mn-lt"/>
              </a:rPr>
              <a:t>和</a:t>
            </a:r>
            <a:r>
              <a:rPr lang="zh-CN" altLang="en-US" sz="2000" dirty="0">
                <a:solidFill>
                  <a:srgbClr val="1369B2"/>
                </a:solidFill>
                <a:latin typeface="微软雅黑" panose="020B0503020204020204" pitchFamily="34" charset="-122"/>
                <a:ea typeface="微软雅黑" panose="020B0503020204020204" pitchFamily="34" charset="-122"/>
                <a:sym typeface="+mn-lt"/>
              </a:rPr>
              <a:t>执行计划</a:t>
            </a:r>
            <a:r>
              <a:rPr lang="zh-CN" altLang="en-US" sz="2000" dirty="0">
                <a:solidFill>
                  <a:srgbClr val="595959"/>
                </a:solidFill>
                <a:latin typeface="微软雅黑" panose="020B0503020204020204" pitchFamily="34" charset="-122"/>
                <a:ea typeface="微软雅黑" panose="020B0503020204020204" pitchFamily="34" charset="-122"/>
                <a:sym typeface="+mn-lt"/>
              </a:rPr>
              <a:t>生成等后续处理。</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7" name="原创设计师QQ598969553          _6"/>
          <p:cNvSpPr/>
          <p:nvPr/>
        </p:nvSpPr>
        <p:spPr>
          <a:xfrm>
            <a:off x="2692828" y="1768228"/>
            <a:ext cx="2880321"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92828" y="1887380"/>
            <a:ext cx="288032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en-US" altLang="zh-CN" sz="2000" b="1" dirty="0">
                <a:solidFill>
                  <a:schemeClr val="bg1"/>
                </a:solidFill>
                <a:latin typeface="微软雅黑" panose="020B0503020204020204" pitchFamily="34" charset="-122"/>
                <a:ea typeface="微软雅黑" panose="020B0503020204020204" pitchFamily="34" charset="-122"/>
                <a:cs typeface="+mn-ea"/>
                <a:sym typeface="+mn-lt"/>
              </a:rPr>
              <a:t>HiveServer2</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原创设计师QQ598969553          _3"/>
          <p:cNvSpPr/>
          <p:nvPr/>
        </p:nvSpPr>
        <p:spPr>
          <a:xfrm>
            <a:off x="2044756" y="2092845"/>
            <a:ext cx="8100900" cy="3641205"/>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333645" y="3069754"/>
            <a:ext cx="7776864" cy="18846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dirty="0" err="1">
                <a:solidFill>
                  <a:srgbClr val="1369B2"/>
                </a:solidFill>
                <a:latin typeface="微软雅黑" panose="020B0503020204020204" pitchFamily="34" charset="-122"/>
                <a:ea typeface="微软雅黑" panose="020B0503020204020204" pitchFamily="34" charset="-122"/>
                <a:sym typeface="+mn-lt"/>
              </a:rPr>
              <a:t>Metastore</a:t>
            </a:r>
            <a:r>
              <a:rPr lang="zh-CN" altLang="en-US" sz="2000" dirty="0">
                <a:solidFill>
                  <a:srgbClr val="595959"/>
                </a:solidFill>
                <a:latin typeface="微软雅黑" panose="020B0503020204020204" pitchFamily="34" charset="-122"/>
                <a:ea typeface="微软雅黑" panose="020B0503020204020204" pitchFamily="34" charset="-122"/>
                <a:sym typeface="+mn-lt"/>
              </a:rPr>
              <a:t>是一种基于</a:t>
            </a:r>
            <a:r>
              <a:rPr lang="en-US" altLang="zh-CN" sz="2000" dirty="0">
                <a:solidFill>
                  <a:srgbClr val="1369B2"/>
                </a:solidFill>
                <a:latin typeface="微软雅黑" panose="020B0503020204020204" pitchFamily="34" charset="-122"/>
                <a:ea typeface="微软雅黑" panose="020B0503020204020204" pitchFamily="34" charset="-122"/>
                <a:sym typeface="+mn-lt"/>
              </a:rPr>
              <a:t>Thrift</a:t>
            </a:r>
            <a:r>
              <a:rPr lang="zh-CN" altLang="en-US" sz="2000" dirty="0">
                <a:solidFill>
                  <a:srgbClr val="1369B2"/>
                </a:solidFill>
                <a:latin typeface="微软雅黑" panose="020B0503020204020204" pitchFamily="34" charset="-122"/>
                <a:ea typeface="微软雅黑" panose="020B0503020204020204" pitchFamily="34" charset="-122"/>
                <a:sym typeface="+mn-lt"/>
              </a:rPr>
              <a:t>协议</a:t>
            </a:r>
            <a:r>
              <a:rPr lang="zh-CN" altLang="en-US" sz="2000" dirty="0">
                <a:solidFill>
                  <a:srgbClr val="595959"/>
                </a:solidFill>
                <a:latin typeface="微软雅黑" panose="020B0503020204020204" pitchFamily="34" charset="-122"/>
                <a:ea typeface="微软雅黑" panose="020B0503020204020204" pitchFamily="34" charset="-122"/>
                <a:sym typeface="+mn-lt"/>
              </a:rPr>
              <a:t>的元数据管理服务，负责</a:t>
            </a:r>
            <a:r>
              <a:rPr lang="zh-CN" altLang="en-US" sz="2000" dirty="0">
                <a:solidFill>
                  <a:srgbClr val="1369B2"/>
                </a:solidFill>
                <a:latin typeface="微软雅黑" panose="020B0503020204020204" pitchFamily="34" charset="-122"/>
                <a:ea typeface="微软雅黑" panose="020B0503020204020204" pitchFamily="34" charset="-122"/>
                <a:sym typeface="+mn-lt"/>
              </a:rPr>
              <a:t>存储</a:t>
            </a:r>
            <a:r>
              <a:rPr lang="zh-CN" altLang="en-US" sz="2000" dirty="0">
                <a:solidFill>
                  <a:srgbClr val="595959"/>
                </a:solidFill>
                <a:latin typeface="微软雅黑" panose="020B0503020204020204" pitchFamily="34" charset="-122"/>
                <a:ea typeface="微软雅黑" panose="020B0503020204020204" pitchFamily="34" charset="-122"/>
                <a:sym typeface="+mn-lt"/>
              </a:rPr>
              <a:t>和</a:t>
            </a:r>
            <a:r>
              <a:rPr lang="zh-CN" altLang="en-US" sz="2000" dirty="0">
                <a:solidFill>
                  <a:srgbClr val="1369B2"/>
                </a:solidFill>
                <a:latin typeface="微软雅黑" panose="020B0503020204020204" pitchFamily="34" charset="-122"/>
                <a:ea typeface="微软雅黑" panose="020B0503020204020204" pitchFamily="34" charset="-122"/>
                <a:sym typeface="+mn-lt"/>
              </a:rPr>
              <a:t>管理表结构</a:t>
            </a:r>
            <a:r>
              <a:rPr lang="zh-CN" altLang="en-US" sz="2000" dirty="0">
                <a:solidFill>
                  <a:srgbClr val="595959"/>
                </a:solidFill>
                <a:latin typeface="微软雅黑" panose="020B0503020204020204" pitchFamily="34" charset="-122"/>
                <a:ea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sym typeface="+mn-lt"/>
              </a:rPr>
              <a:t>分区信息</a:t>
            </a:r>
            <a:r>
              <a:rPr lang="zh-CN" altLang="en-US" sz="2000" dirty="0">
                <a:solidFill>
                  <a:srgbClr val="595959"/>
                </a:solidFill>
                <a:latin typeface="微软雅黑" panose="020B0503020204020204" pitchFamily="34" charset="-122"/>
                <a:ea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sym typeface="+mn-lt"/>
              </a:rPr>
              <a:t>存储位置</a:t>
            </a:r>
            <a:r>
              <a:rPr lang="zh-CN" altLang="en-US" sz="2000" dirty="0">
                <a:solidFill>
                  <a:srgbClr val="595959"/>
                </a:solidFill>
                <a:latin typeface="微软雅黑" panose="020B0503020204020204" pitchFamily="34" charset="-122"/>
                <a:ea typeface="微软雅黑" panose="020B0503020204020204" pitchFamily="34" charset="-122"/>
                <a:sym typeface="+mn-lt"/>
              </a:rPr>
              <a:t>等元数据。</a:t>
            </a:r>
            <a:r>
              <a:rPr lang="en-US" altLang="zh-CN" sz="2000" dirty="0" err="1">
                <a:solidFill>
                  <a:srgbClr val="595959"/>
                </a:solidFill>
                <a:latin typeface="微软雅黑" panose="020B0503020204020204" pitchFamily="34" charset="-122"/>
                <a:ea typeface="微软雅黑" panose="020B0503020204020204" pitchFamily="34" charset="-122"/>
                <a:sym typeface="+mn-lt"/>
              </a:rPr>
              <a:t>Metastore</a:t>
            </a:r>
            <a:r>
              <a:rPr lang="zh-CN" altLang="en-US" sz="2000" dirty="0">
                <a:solidFill>
                  <a:srgbClr val="595959"/>
                </a:solidFill>
                <a:latin typeface="微软雅黑" panose="020B0503020204020204" pitchFamily="34" charset="-122"/>
                <a:ea typeface="微软雅黑" panose="020B0503020204020204" pitchFamily="34" charset="-122"/>
                <a:sym typeface="+mn-lt"/>
              </a:rPr>
              <a:t>可以将元数据保存在外部关系型数据库（如</a:t>
            </a:r>
            <a:r>
              <a:rPr lang="en-US" altLang="zh-CN" sz="2000" dirty="0">
                <a:solidFill>
                  <a:srgbClr val="595959"/>
                </a:solidFill>
                <a:latin typeface="微软雅黑" panose="020B0503020204020204" pitchFamily="34" charset="-122"/>
                <a:ea typeface="微软雅黑" panose="020B0503020204020204" pitchFamily="34" charset="-122"/>
                <a:sym typeface="+mn-lt"/>
              </a:rPr>
              <a:t>MySQL</a:t>
            </a:r>
            <a:r>
              <a:rPr lang="zh-CN" altLang="en-US" sz="2000" dirty="0">
                <a:solidFill>
                  <a:srgbClr val="595959"/>
                </a:solidFill>
                <a:latin typeface="微软雅黑" panose="020B0503020204020204" pitchFamily="34" charset="-122"/>
                <a:ea typeface="微软雅黑" panose="020B0503020204020204" pitchFamily="34" charset="-122"/>
                <a:sym typeface="+mn-lt"/>
              </a:rPr>
              <a:t>、</a:t>
            </a:r>
            <a:r>
              <a:rPr lang="en-US" altLang="zh-CN" sz="2000" dirty="0">
                <a:solidFill>
                  <a:srgbClr val="595959"/>
                </a:solidFill>
                <a:latin typeface="微软雅黑" panose="020B0503020204020204" pitchFamily="34" charset="-122"/>
                <a:ea typeface="微软雅黑" panose="020B0503020204020204" pitchFamily="34" charset="-122"/>
                <a:sym typeface="+mn-lt"/>
              </a:rPr>
              <a:t>PostgreSQL</a:t>
            </a:r>
            <a:r>
              <a:rPr lang="zh-CN" altLang="en-US" sz="2000" dirty="0">
                <a:solidFill>
                  <a:srgbClr val="595959"/>
                </a:solidFill>
                <a:latin typeface="微软雅黑" panose="020B0503020204020204" pitchFamily="34" charset="-122"/>
                <a:ea typeface="微软雅黑" panose="020B0503020204020204" pitchFamily="34" charset="-122"/>
                <a:sym typeface="+mn-lt"/>
              </a:rPr>
              <a:t>等），或内嵌的</a:t>
            </a:r>
            <a:r>
              <a:rPr lang="en-US" altLang="zh-CN" sz="2000" dirty="0">
                <a:solidFill>
                  <a:srgbClr val="1369B2"/>
                </a:solidFill>
                <a:latin typeface="微软雅黑" panose="020B0503020204020204" pitchFamily="34" charset="-122"/>
                <a:ea typeface="微软雅黑" panose="020B0503020204020204" pitchFamily="34" charset="-122"/>
                <a:sym typeface="+mn-lt"/>
              </a:rPr>
              <a:t>Derby</a:t>
            </a:r>
            <a:r>
              <a:rPr lang="zh-CN" altLang="en-US" sz="2000" dirty="0">
                <a:solidFill>
                  <a:srgbClr val="1369B2"/>
                </a:solidFill>
                <a:latin typeface="微软雅黑" panose="020B0503020204020204" pitchFamily="34" charset="-122"/>
                <a:ea typeface="微软雅黑" panose="020B0503020204020204" pitchFamily="34" charset="-122"/>
                <a:sym typeface="+mn-lt"/>
              </a:rPr>
              <a:t>数据库</a:t>
            </a:r>
            <a:r>
              <a:rPr lang="zh-CN" altLang="en-US" sz="2000" dirty="0">
                <a:solidFill>
                  <a:srgbClr val="595959"/>
                </a:solidFill>
                <a:latin typeface="微软雅黑" panose="020B0503020204020204" pitchFamily="34" charset="-122"/>
                <a:ea typeface="微软雅黑" panose="020B0503020204020204" pitchFamily="34" charset="-122"/>
                <a:sym typeface="+mn-lt"/>
              </a:rPr>
              <a:t>中。</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7" name="原创设计师QQ598969553          _6"/>
          <p:cNvSpPr/>
          <p:nvPr/>
        </p:nvSpPr>
        <p:spPr>
          <a:xfrm>
            <a:off x="2692828" y="1768228"/>
            <a:ext cx="2880321"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92828" y="1887380"/>
            <a:ext cx="288032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en-US" altLang="zh-CN" sz="2000" b="1" dirty="0" err="1">
                <a:solidFill>
                  <a:schemeClr val="bg1"/>
                </a:solidFill>
                <a:latin typeface="微软雅黑" panose="020B0503020204020204" pitchFamily="34" charset="-122"/>
                <a:ea typeface="微软雅黑" panose="020B0503020204020204" pitchFamily="34" charset="-122"/>
                <a:cs typeface="+mn-ea"/>
                <a:sym typeface="+mn-lt"/>
              </a:rPr>
              <a:t>Metastore</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原创设计师QQ598969553          _3"/>
          <p:cNvSpPr/>
          <p:nvPr/>
        </p:nvSpPr>
        <p:spPr>
          <a:xfrm>
            <a:off x="2044756" y="2092845"/>
            <a:ext cx="8100900" cy="3641205"/>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333645" y="2565698"/>
            <a:ext cx="7776864" cy="18846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sym typeface="+mn-lt"/>
              </a:rPr>
              <a:t>Driver</a:t>
            </a:r>
            <a:r>
              <a:rPr lang="zh-CN" altLang="en-US" sz="2000" dirty="0">
                <a:solidFill>
                  <a:srgbClr val="595959"/>
                </a:solidFill>
                <a:latin typeface="微软雅黑" panose="020B0503020204020204" pitchFamily="34" charset="-122"/>
                <a:ea typeface="微软雅黑" panose="020B0503020204020204" pitchFamily="34" charset="-122"/>
                <a:sym typeface="+mn-lt"/>
              </a:rPr>
              <a:t>是处理</a:t>
            </a:r>
            <a:r>
              <a:rPr lang="en-US" altLang="zh-CN" sz="2000" dirty="0">
                <a:solidFill>
                  <a:srgbClr val="595959"/>
                </a:solidFill>
                <a:latin typeface="微软雅黑" panose="020B0503020204020204" pitchFamily="34" charset="-122"/>
                <a:ea typeface="微软雅黑" panose="020B0503020204020204" pitchFamily="34" charset="-122"/>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sym typeface="+mn-lt"/>
              </a:rPr>
              <a:t>语句的核心组件，内部包含 </a:t>
            </a:r>
            <a:r>
              <a:rPr lang="en-US" altLang="zh-CN" sz="2000" dirty="0">
                <a:solidFill>
                  <a:srgbClr val="1369B2"/>
                </a:solidFill>
                <a:latin typeface="微软雅黑" panose="020B0503020204020204" pitchFamily="34" charset="-122"/>
                <a:ea typeface="微软雅黑" panose="020B0503020204020204" pitchFamily="34" charset="-122"/>
                <a:sym typeface="+mn-lt"/>
              </a:rPr>
              <a:t>Parser</a:t>
            </a:r>
            <a:r>
              <a:rPr lang="zh-CN" altLang="en-US" sz="2000" dirty="0">
                <a:solidFill>
                  <a:srgbClr val="595959"/>
                </a:solidFill>
                <a:latin typeface="微软雅黑" panose="020B0503020204020204" pitchFamily="34" charset="-122"/>
                <a:ea typeface="微软雅黑" panose="020B0503020204020204" pitchFamily="34" charset="-122"/>
                <a:sym typeface="+mn-lt"/>
              </a:rPr>
              <a:t>（解析器）、</a:t>
            </a:r>
            <a:r>
              <a:rPr lang="en-US" altLang="zh-CN" sz="2000" dirty="0" err="1">
                <a:solidFill>
                  <a:srgbClr val="1369B2"/>
                </a:solidFill>
                <a:latin typeface="微软雅黑" panose="020B0503020204020204" pitchFamily="34" charset="-122"/>
                <a:ea typeface="微软雅黑" panose="020B0503020204020204" pitchFamily="34" charset="-122"/>
                <a:sym typeface="+mn-lt"/>
              </a:rPr>
              <a:t>SemanticAnalyzer</a:t>
            </a:r>
            <a:r>
              <a:rPr lang="zh-CN" altLang="en-US" sz="2000" dirty="0">
                <a:solidFill>
                  <a:srgbClr val="595959"/>
                </a:solidFill>
                <a:latin typeface="微软雅黑" panose="020B0503020204020204" pitchFamily="34" charset="-122"/>
                <a:ea typeface="微软雅黑" panose="020B0503020204020204" pitchFamily="34" charset="-122"/>
                <a:sym typeface="+mn-lt"/>
              </a:rPr>
              <a:t>（语义分析器）、</a:t>
            </a:r>
            <a:r>
              <a:rPr lang="en-US" altLang="zh-CN" sz="2000" dirty="0">
                <a:solidFill>
                  <a:srgbClr val="1369B2"/>
                </a:solidFill>
                <a:latin typeface="微软雅黑" panose="020B0503020204020204" pitchFamily="34" charset="-122"/>
                <a:ea typeface="微软雅黑" panose="020B0503020204020204" pitchFamily="34" charset="-122"/>
                <a:sym typeface="+mn-lt"/>
              </a:rPr>
              <a:t>Optimizer</a:t>
            </a:r>
            <a:r>
              <a:rPr lang="zh-CN" altLang="en-US" sz="2000" dirty="0">
                <a:solidFill>
                  <a:srgbClr val="595959"/>
                </a:solidFill>
                <a:latin typeface="微软雅黑" panose="020B0503020204020204" pitchFamily="34" charset="-122"/>
                <a:ea typeface="微软雅黑" panose="020B0503020204020204" pitchFamily="34" charset="-122"/>
                <a:sym typeface="+mn-lt"/>
              </a:rPr>
              <a:t>（优化器）和</a:t>
            </a:r>
            <a:r>
              <a:rPr lang="en-US" altLang="zh-CN" sz="2000" dirty="0">
                <a:solidFill>
                  <a:srgbClr val="1369B2"/>
                </a:solidFill>
                <a:latin typeface="微软雅黑" panose="020B0503020204020204" pitchFamily="34" charset="-122"/>
                <a:ea typeface="微软雅黑" panose="020B0503020204020204" pitchFamily="34" charset="-122"/>
                <a:sym typeface="+mn-lt"/>
              </a:rPr>
              <a:t>Compiler</a:t>
            </a:r>
            <a:r>
              <a:rPr lang="zh-CN" altLang="en-US" sz="2000" dirty="0">
                <a:solidFill>
                  <a:srgbClr val="595959"/>
                </a:solidFill>
                <a:latin typeface="微软雅黑" panose="020B0503020204020204" pitchFamily="34" charset="-122"/>
                <a:ea typeface="微软雅黑" panose="020B0503020204020204" pitchFamily="34" charset="-122"/>
                <a:sym typeface="+mn-lt"/>
              </a:rPr>
              <a:t>（编译器）四个组件，各组件协同完成</a:t>
            </a:r>
            <a:r>
              <a:rPr lang="en-US" altLang="zh-CN" sz="2000" dirty="0">
                <a:solidFill>
                  <a:srgbClr val="595959"/>
                </a:solidFill>
                <a:latin typeface="微软雅黑" panose="020B0503020204020204" pitchFamily="34" charset="-122"/>
                <a:ea typeface="微软雅黑" panose="020B0503020204020204" pitchFamily="34" charset="-122"/>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sym typeface="+mn-lt"/>
              </a:rPr>
              <a:t>语句从输入到执行计划生成的完整处理流程，具体职责如下。</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7" name="原创设计师QQ598969553          _6"/>
          <p:cNvSpPr/>
          <p:nvPr/>
        </p:nvSpPr>
        <p:spPr>
          <a:xfrm>
            <a:off x="2692828" y="1768228"/>
            <a:ext cx="2880321"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92828" y="1887380"/>
            <a:ext cx="288032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en-US" altLang="zh-CN" sz="2000" b="1" dirty="0">
                <a:solidFill>
                  <a:schemeClr val="bg1"/>
                </a:solidFill>
                <a:latin typeface="微软雅黑" panose="020B0503020204020204" pitchFamily="34" charset="-122"/>
                <a:ea typeface="微软雅黑" panose="020B0503020204020204" pitchFamily="34" charset="-122"/>
                <a:cs typeface="+mn-ea"/>
                <a:sym typeface="+mn-lt"/>
              </a:rPr>
              <a:t>Driver</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椭圆 8"/>
          <p:cNvSpPr/>
          <p:nvPr/>
        </p:nvSpPr>
        <p:spPr bwMode="auto">
          <a:xfrm rot="574600">
            <a:off x="2569898" y="4924290"/>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0" name="TextBox 7"/>
          <p:cNvSpPr txBox="1">
            <a:spLocks noChangeArrowheads="1"/>
          </p:cNvSpPr>
          <p:nvPr/>
        </p:nvSpPr>
        <p:spPr bwMode="auto">
          <a:xfrm>
            <a:off x="2611273" y="4955346"/>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1</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cxnSp>
        <p:nvCxnSpPr>
          <p:cNvPr id="12" name="直接连接符 11"/>
          <p:cNvCxnSpPr/>
          <p:nvPr/>
        </p:nvCxnSpPr>
        <p:spPr>
          <a:xfrm>
            <a:off x="2990112" y="5347174"/>
            <a:ext cx="6705494"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13" name="矩形 12"/>
          <p:cNvSpPr/>
          <p:nvPr/>
        </p:nvSpPr>
        <p:spPr>
          <a:xfrm>
            <a:off x="3109124" y="4615767"/>
            <a:ext cx="6874514" cy="77745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en-US" altLang="zh-CN" sz="1800" dirty="0">
                <a:solidFill>
                  <a:srgbClr val="1369B2"/>
                </a:solidFill>
                <a:latin typeface="微软雅黑" panose="020B0503020204020204" pitchFamily="34" charset="-122"/>
                <a:ea typeface="微软雅黑" panose="020B0503020204020204" pitchFamily="34" charset="-122"/>
              </a:rPr>
              <a:t>Parser</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负责接收用户输入的</a:t>
            </a:r>
            <a:r>
              <a:rPr lang="en-US" altLang="zh-CN" sz="1800" dirty="0">
                <a:solidFill>
                  <a:srgbClr val="1369B2"/>
                </a:solidFill>
                <a:latin typeface="微软雅黑" panose="020B0503020204020204" pitchFamily="34" charset="-122"/>
                <a:ea typeface="微软雅黑" panose="020B0503020204020204" pitchFamily="34" charset="-122"/>
              </a:rPr>
              <a:t>HiveQL</a:t>
            </a:r>
            <a:r>
              <a:rPr lang="zh-CN" altLang="en-US" sz="1800" dirty="0">
                <a:solidFill>
                  <a:srgbClr val="1369B2"/>
                </a:solidFill>
                <a:latin typeface="微软雅黑" panose="020B0503020204020204" pitchFamily="34" charset="-122"/>
                <a:ea typeface="微软雅黑" panose="020B0503020204020204" pitchFamily="34" charset="-122"/>
              </a:rPr>
              <a:t>语句</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，并将其转换为抽象语法树（</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AST</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Abstract Syntax Tree</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原创设计师QQ598969553          _3"/>
          <p:cNvSpPr/>
          <p:nvPr/>
        </p:nvSpPr>
        <p:spPr>
          <a:xfrm>
            <a:off x="2044756" y="2092845"/>
            <a:ext cx="8100900" cy="4001245"/>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7" name="原创设计师QQ598969553          _6"/>
          <p:cNvSpPr/>
          <p:nvPr/>
        </p:nvSpPr>
        <p:spPr>
          <a:xfrm>
            <a:off x="2692828" y="1768228"/>
            <a:ext cx="2880321"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92828" y="1887380"/>
            <a:ext cx="288032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en-US" altLang="zh-CN" sz="2000" b="1" dirty="0">
                <a:solidFill>
                  <a:schemeClr val="bg1"/>
                </a:solidFill>
                <a:latin typeface="微软雅黑" panose="020B0503020204020204" pitchFamily="34" charset="-122"/>
                <a:ea typeface="微软雅黑" panose="020B0503020204020204" pitchFamily="34" charset="-122"/>
                <a:cs typeface="+mn-ea"/>
                <a:sym typeface="+mn-lt"/>
              </a:rPr>
              <a:t>Driver</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椭圆 8"/>
          <p:cNvSpPr/>
          <p:nvPr/>
        </p:nvSpPr>
        <p:spPr bwMode="auto">
          <a:xfrm rot="574600">
            <a:off x="2569898" y="3108884"/>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0" name="TextBox 7"/>
          <p:cNvSpPr txBox="1">
            <a:spLocks noChangeArrowheads="1"/>
          </p:cNvSpPr>
          <p:nvPr/>
        </p:nvSpPr>
        <p:spPr bwMode="auto">
          <a:xfrm>
            <a:off x="2611273" y="3139940"/>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2</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cxnSp>
        <p:nvCxnSpPr>
          <p:cNvPr id="12" name="直接连接符 11"/>
          <p:cNvCxnSpPr/>
          <p:nvPr/>
        </p:nvCxnSpPr>
        <p:spPr>
          <a:xfrm>
            <a:off x="2990112" y="3531768"/>
            <a:ext cx="6273446"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13" name="矩形 12"/>
          <p:cNvSpPr/>
          <p:nvPr/>
        </p:nvSpPr>
        <p:spPr>
          <a:xfrm>
            <a:off x="3109124" y="2800361"/>
            <a:ext cx="6298449" cy="70134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en-US" altLang="zh-CN" sz="1600" dirty="0" err="1">
                <a:solidFill>
                  <a:srgbClr val="1369B2"/>
                </a:solidFill>
                <a:latin typeface="微软雅黑" panose="020B0503020204020204" pitchFamily="34" charset="-122"/>
                <a:ea typeface="微软雅黑" panose="020B0503020204020204" pitchFamily="34" charset="-122"/>
              </a:rPr>
              <a:t>SemanticAnalyzer</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负责对抽象语法树进行语义校验，包括</a:t>
            </a:r>
            <a:r>
              <a:rPr lang="zh-CN" altLang="en-US" sz="1600" dirty="0">
                <a:solidFill>
                  <a:srgbClr val="1369B2"/>
                </a:solidFill>
                <a:latin typeface="微软雅黑" panose="020B0503020204020204" pitchFamily="34" charset="-122"/>
                <a:ea typeface="微软雅黑" panose="020B0503020204020204" pitchFamily="34" charset="-122"/>
              </a:rPr>
              <a:t>元数据验证</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600" dirty="0">
                <a:solidFill>
                  <a:srgbClr val="1369B2"/>
                </a:solidFill>
                <a:latin typeface="微软雅黑" panose="020B0503020204020204" pitchFamily="34" charset="-122"/>
                <a:ea typeface="微软雅黑" panose="020B0503020204020204" pitchFamily="34" charset="-122"/>
              </a:rPr>
              <a:t>函数</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是否存在且参数是否合法、数据类型是否匹配等。</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椭圆 10"/>
          <p:cNvSpPr/>
          <p:nvPr/>
        </p:nvSpPr>
        <p:spPr bwMode="auto">
          <a:xfrm rot="574600">
            <a:off x="2599740" y="3972980"/>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4" name="TextBox 7"/>
          <p:cNvSpPr txBox="1">
            <a:spLocks noChangeArrowheads="1"/>
          </p:cNvSpPr>
          <p:nvPr/>
        </p:nvSpPr>
        <p:spPr bwMode="auto">
          <a:xfrm>
            <a:off x="2641115" y="4004036"/>
            <a:ext cx="348172" cy="369332"/>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lang="en-US" altLang="zh-CN" sz="1800" b="1" kern="0" dirty="0">
                <a:solidFill>
                  <a:sysClr val="window" lastClr="FFFFFF"/>
                </a:solidFill>
                <a:latin typeface="Verdana" panose="020B0604030504040204" pitchFamily="34" charset="0"/>
              </a:rPr>
              <a:t>3</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cxnSp>
        <p:nvCxnSpPr>
          <p:cNvPr id="15" name="直接连接符 14"/>
          <p:cNvCxnSpPr/>
          <p:nvPr/>
        </p:nvCxnSpPr>
        <p:spPr>
          <a:xfrm>
            <a:off x="3019954" y="4395864"/>
            <a:ext cx="6273446"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16" name="矩形 15"/>
          <p:cNvSpPr/>
          <p:nvPr/>
        </p:nvSpPr>
        <p:spPr>
          <a:xfrm>
            <a:off x="3138966" y="3664457"/>
            <a:ext cx="6298449" cy="70134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en-US" altLang="zh-CN" sz="1600" dirty="0">
                <a:solidFill>
                  <a:srgbClr val="1369B2"/>
                </a:solidFill>
                <a:latin typeface="微软雅黑" panose="020B0503020204020204" pitchFamily="34" charset="-122"/>
                <a:ea typeface="微软雅黑" panose="020B0503020204020204" pitchFamily="34" charset="-122"/>
              </a:rPr>
              <a:t>Optimizer</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负责对逻辑执行计划进行优化，转换为更高效的物理执行计划，并根据内置规则生成最优执行策略。</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椭圆 16"/>
          <p:cNvSpPr/>
          <p:nvPr/>
        </p:nvSpPr>
        <p:spPr bwMode="auto">
          <a:xfrm rot="574600">
            <a:off x="2656522" y="5197116"/>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8" name="TextBox 7"/>
          <p:cNvSpPr txBox="1">
            <a:spLocks noChangeArrowheads="1"/>
          </p:cNvSpPr>
          <p:nvPr/>
        </p:nvSpPr>
        <p:spPr bwMode="auto">
          <a:xfrm>
            <a:off x="2697897" y="5228172"/>
            <a:ext cx="348172" cy="369332"/>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4</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cxnSp>
        <p:nvCxnSpPr>
          <p:cNvPr id="19" name="直接连接符 18"/>
          <p:cNvCxnSpPr/>
          <p:nvPr/>
        </p:nvCxnSpPr>
        <p:spPr>
          <a:xfrm>
            <a:off x="3076736" y="5662042"/>
            <a:ext cx="6273446"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0" name="矩形 19"/>
          <p:cNvSpPr/>
          <p:nvPr/>
        </p:nvSpPr>
        <p:spPr>
          <a:xfrm>
            <a:off x="3195748" y="4639281"/>
            <a:ext cx="6296768" cy="102143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en-US" altLang="zh-CN" sz="1600" dirty="0">
                <a:solidFill>
                  <a:srgbClr val="1369B2"/>
                </a:solidFill>
                <a:latin typeface="微软雅黑" panose="020B0503020204020204" pitchFamily="34" charset="-122"/>
                <a:ea typeface="微软雅黑" panose="020B0503020204020204" pitchFamily="34" charset="-122"/>
              </a:rPr>
              <a:t>Compiler</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负责将物理执行计划编译为可运行的任务列表，并将这些任务构建为</a:t>
            </a:r>
            <a:r>
              <a:rPr lang="en-US" altLang="zh-CN" sz="1600" dirty="0">
                <a:solidFill>
                  <a:srgbClr val="1369B2"/>
                </a:solidFill>
                <a:latin typeface="微软雅黑" panose="020B0503020204020204" pitchFamily="34" charset="-122"/>
                <a:ea typeface="微软雅黑" panose="020B0503020204020204" pitchFamily="34" charset="-122"/>
              </a:rPr>
              <a:t>Task </a:t>
            </a:r>
            <a:r>
              <a:rPr lang="en-US" altLang="zh-CN" sz="1600" dirty="0" err="1">
                <a:solidFill>
                  <a:srgbClr val="1369B2"/>
                </a:solidFill>
                <a:latin typeface="微软雅黑" panose="020B0503020204020204" pitchFamily="34" charset="-122"/>
                <a:ea typeface="微软雅黑" panose="020B0503020204020204" pitchFamily="34" charset="-122"/>
              </a:rPr>
              <a:t>DAGTask</a:t>
            </a:r>
            <a:r>
              <a:rPr lang="en-US" altLang="zh-CN" sz="1600" dirty="0">
                <a:solidFill>
                  <a:srgbClr val="1369B2"/>
                </a:solidFill>
                <a:latin typeface="微软雅黑" panose="020B0503020204020204" pitchFamily="34" charset="-122"/>
                <a:ea typeface="微软雅黑" panose="020B0503020204020204" pitchFamily="34" charset="-122"/>
              </a:rPr>
              <a:t> </a:t>
            </a:r>
            <a:r>
              <a:rPr lang="zh-CN" altLang="en-US" sz="1600" dirty="0">
                <a:solidFill>
                  <a:srgbClr val="1369B2"/>
                </a:solidFill>
                <a:latin typeface="微软雅黑" panose="020B0503020204020204" pitchFamily="34" charset="-122"/>
                <a:ea typeface="微软雅黑" panose="020B0503020204020204" pitchFamily="34" charset="-122"/>
              </a:rPr>
              <a:t>。</a:t>
            </a:r>
            <a:r>
              <a:rPr lang="en-US" altLang="zh-CN" sz="1600" dirty="0">
                <a:solidFill>
                  <a:srgbClr val="1369B2"/>
                </a:solidFill>
                <a:latin typeface="微软雅黑" panose="020B0503020204020204" pitchFamily="34" charset="-122"/>
                <a:ea typeface="微软雅黑" panose="020B0503020204020204" pitchFamily="34" charset="-122"/>
              </a:rPr>
              <a:t>DAG</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是一种用于描述</a:t>
            </a:r>
            <a:r>
              <a:rPr lang="zh-CN" altLang="en-US" sz="1600" dirty="0">
                <a:solidFill>
                  <a:srgbClr val="1369B2"/>
                </a:solidFill>
                <a:latin typeface="微软雅黑" panose="020B0503020204020204" pitchFamily="34" charset="-122"/>
                <a:ea typeface="微软雅黑" panose="020B0503020204020204" pitchFamily="34" charset="-122"/>
              </a:rPr>
              <a:t>任务之间依赖关系</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的图模型。</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原创设计师QQ598969553          _3"/>
          <p:cNvSpPr/>
          <p:nvPr/>
        </p:nvSpPr>
        <p:spPr>
          <a:xfrm>
            <a:off x="2044756" y="2092845"/>
            <a:ext cx="8100900" cy="3641205"/>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278782" y="2530172"/>
            <a:ext cx="7776864" cy="29518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dirty="0" err="1">
                <a:solidFill>
                  <a:srgbClr val="1369B2"/>
                </a:solidFill>
                <a:latin typeface="微软雅黑" panose="020B0503020204020204" pitchFamily="34" charset="-122"/>
                <a:ea typeface="微软雅黑" panose="020B0503020204020204" pitchFamily="34" charset="-122"/>
                <a:sym typeface="+mn-lt"/>
              </a:rPr>
              <a:t>ExecutionEngine</a:t>
            </a:r>
            <a:r>
              <a:rPr lang="zh-CN" altLang="en-US" dirty="0">
                <a:solidFill>
                  <a:srgbClr val="595959"/>
                </a:solidFill>
                <a:latin typeface="微软雅黑" panose="020B0503020204020204" pitchFamily="34" charset="-122"/>
                <a:ea typeface="微软雅黑" panose="020B0503020204020204" pitchFamily="34" charset="-122"/>
                <a:sym typeface="+mn-lt"/>
              </a:rPr>
              <a:t>负责根据指定的执行引擎，在</a:t>
            </a:r>
            <a:r>
              <a:rPr lang="en-US" altLang="zh-CN" dirty="0">
                <a:solidFill>
                  <a:srgbClr val="595959"/>
                </a:solidFill>
                <a:latin typeface="微软雅黑" panose="020B0503020204020204" pitchFamily="34" charset="-122"/>
                <a:ea typeface="微软雅黑" panose="020B0503020204020204" pitchFamily="34" charset="-122"/>
                <a:sym typeface="+mn-lt"/>
              </a:rPr>
              <a:t>YARN</a:t>
            </a:r>
            <a:r>
              <a:rPr lang="zh-CN" altLang="en-US" dirty="0">
                <a:solidFill>
                  <a:srgbClr val="595959"/>
                </a:solidFill>
                <a:latin typeface="微软雅黑" panose="020B0503020204020204" pitchFamily="34" charset="-122"/>
                <a:ea typeface="微软雅黑" panose="020B0503020204020204" pitchFamily="34" charset="-122"/>
                <a:sym typeface="+mn-lt"/>
              </a:rPr>
              <a:t>上提交并执行任务，并通过</a:t>
            </a:r>
            <a:r>
              <a:rPr lang="en-US" altLang="zh-CN" dirty="0">
                <a:solidFill>
                  <a:srgbClr val="595959"/>
                </a:solidFill>
                <a:latin typeface="微软雅黑" panose="020B0503020204020204" pitchFamily="34" charset="-122"/>
                <a:ea typeface="微软雅黑" panose="020B0503020204020204" pitchFamily="34" charset="-122"/>
                <a:sym typeface="+mn-lt"/>
              </a:rPr>
              <a:t>HDFS</a:t>
            </a:r>
            <a:r>
              <a:rPr lang="zh-CN" altLang="en-US" dirty="0">
                <a:solidFill>
                  <a:srgbClr val="595959"/>
                </a:solidFill>
                <a:latin typeface="微软雅黑" panose="020B0503020204020204" pitchFamily="34" charset="-122"/>
                <a:ea typeface="微软雅黑" panose="020B0503020204020204" pitchFamily="34" charset="-122"/>
                <a:sym typeface="+mn-lt"/>
              </a:rPr>
              <a:t>读取所需的数据。不过，</a:t>
            </a:r>
            <a:r>
              <a:rPr lang="en-US" altLang="zh-CN" dirty="0">
                <a:solidFill>
                  <a:srgbClr val="595959"/>
                </a:solidFill>
                <a:latin typeface="微软雅黑" panose="020B0503020204020204" pitchFamily="34" charset="-122"/>
                <a:ea typeface="微软雅黑" panose="020B0503020204020204" pitchFamily="34" charset="-122"/>
                <a:sym typeface="+mn-lt"/>
              </a:rPr>
              <a:t>Hive</a:t>
            </a:r>
            <a:r>
              <a:rPr lang="zh-CN" altLang="en-US" dirty="0">
                <a:solidFill>
                  <a:srgbClr val="595959"/>
                </a:solidFill>
                <a:latin typeface="微软雅黑" panose="020B0503020204020204" pitchFamily="34" charset="-122"/>
                <a:ea typeface="微软雅黑" panose="020B0503020204020204" pitchFamily="34" charset="-122"/>
                <a:sym typeface="+mn-lt"/>
              </a:rPr>
              <a:t>并不会在执行所有</a:t>
            </a:r>
            <a:r>
              <a:rPr lang="en-US" altLang="zh-CN" dirty="0">
                <a:solidFill>
                  <a:srgbClr val="595959"/>
                </a:solidFill>
                <a:latin typeface="微软雅黑" panose="020B0503020204020204" pitchFamily="34" charset="-122"/>
                <a:ea typeface="微软雅黑" panose="020B0503020204020204" pitchFamily="34" charset="-122"/>
                <a:sym typeface="+mn-lt"/>
              </a:rPr>
              <a:t>HiveQL</a:t>
            </a:r>
            <a:r>
              <a:rPr lang="zh-CN" altLang="en-US" dirty="0">
                <a:solidFill>
                  <a:srgbClr val="595959"/>
                </a:solidFill>
                <a:latin typeface="微软雅黑" panose="020B0503020204020204" pitchFamily="34" charset="-122"/>
                <a:ea typeface="微软雅黑" panose="020B0503020204020204" pitchFamily="34" charset="-122"/>
                <a:sym typeface="+mn-lt"/>
              </a:rPr>
              <a:t>语句时都调用执行引擎。当用户执行的查询语句较为简单，不涉及分组、排序、连接等复杂操作，且底层存储格式支持直接读取时，</a:t>
            </a:r>
            <a:r>
              <a:rPr lang="en-US" altLang="zh-CN" dirty="0">
                <a:solidFill>
                  <a:srgbClr val="1369B2"/>
                </a:solidFill>
                <a:latin typeface="微软雅黑" panose="020B0503020204020204" pitchFamily="34" charset="-122"/>
                <a:ea typeface="微软雅黑" panose="020B0503020204020204" pitchFamily="34" charset="-122"/>
                <a:sym typeface="+mn-lt"/>
              </a:rPr>
              <a:t>Compiler</a:t>
            </a:r>
            <a:r>
              <a:rPr lang="zh-CN" altLang="en-US" dirty="0">
                <a:solidFill>
                  <a:srgbClr val="595959"/>
                </a:solidFill>
                <a:latin typeface="微软雅黑" panose="020B0503020204020204" pitchFamily="34" charset="-122"/>
                <a:ea typeface="微软雅黑" panose="020B0503020204020204" pitchFamily="34" charset="-122"/>
                <a:sym typeface="+mn-lt"/>
              </a:rPr>
              <a:t>会将物理执行计划编译为一个</a:t>
            </a:r>
            <a:r>
              <a:rPr lang="en-US" altLang="zh-CN" dirty="0" err="1">
                <a:solidFill>
                  <a:srgbClr val="1369B2"/>
                </a:solidFill>
                <a:latin typeface="微软雅黑" panose="020B0503020204020204" pitchFamily="34" charset="-122"/>
                <a:ea typeface="微软雅黑" panose="020B0503020204020204" pitchFamily="34" charset="-122"/>
                <a:sym typeface="+mn-lt"/>
              </a:rPr>
              <a:t>FetchTask</a:t>
            </a:r>
            <a:r>
              <a:rPr lang="zh-CN" altLang="en-US" dirty="0">
                <a:solidFill>
                  <a:srgbClr val="595959"/>
                </a:solidFill>
                <a:latin typeface="微软雅黑" panose="020B0503020204020204" pitchFamily="34" charset="-122"/>
                <a:ea typeface="微软雅黑" panose="020B0503020204020204" pitchFamily="34" charset="-122"/>
                <a:sym typeface="+mn-lt"/>
              </a:rPr>
              <a:t>，直接从数据源读取结果，无须执行引擎参与。此外，当</a:t>
            </a:r>
            <a:r>
              <a:rPr lang="en-US" altLang="zh-CN" dirty="0">
                <a:solidFill>
                  <a:srgbClr val="595959"/>
                </a:solidFill>
                <a:latin typeface="微软雅黑" panose="020B0503020204020204" pitchFamily="34" charset="-122"/>
                <a:ea typeface="微软雅黑" panose="020B0503020204020204" pitchFamily="34" charset="-122"/>
                <a:sym typeface="+mn-lt"/>
              </a:rPr>
              <a:t>HiveQL</a:t>
            </a:r>
            <a:r>
              <a:rPr lang="zh-CN" altLang="en-US" dirty="0">
                <a:solidFill>
                  <a:srgbClr val="595959"/>
                </a:solidFill>
                <a:latin typeface="微软雅黑" panose="020B0503020204020204" pitchFamily="34" charset="-122"/>
                <a:ea typeface="微软雅黑" panose="020B0503020204020204" pitchFamily="34" charset="-122"/>
                <a:sym typeface="+mn-lt"/>
              </a:rPr>
              <a:t>语句仅涉及元数据操作时，同样不会触发执行引擎的调用，因为此类操作仅依赖于</a:t>
            </a:r>
            <a:r>
              <a:rPr lang="en-US" altLang="zh-CN" dirty="0" err="1">
                <a:solidFill>
                  <a:srgbClr val="595959"/>
                </a:solidFill>
                <a:latin typeface="微软雅黑" panose="020B0503020204020204" pitchFamily="34" charset="-122"/>
                <a:ea typeface="微软雅黑" panose="020B0503020204020204" pitchFamily="34" charset="-122"/>
                <a:sym typeface="+mn-lt"/>
              </a:rPr>
              <a:t>Metastore</a:t>
            </a:r>
            <a:r>
              <a:rPr lang="zh-CN" altLang="en-US" dirty="0">
                <a:solidFill>
                  <a:srgbClr val="595959"/>
                </a:solidFill>
                <a:latin typeface="微软雅黑" panose="020B0503020204020204" pitchFamily="34" charset="-122"/>
                <a:ea typeface="微软雅黑" panose="020B0503020204020204" pitchFamily="34" charset="-122"/>
                <a:sym typeface="+mn-lt"/>
              </a:rPr>
              <a:t>的元数据服务。</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7" name="原创设计师QQ598969553          _6"/>
          <p:cNvSpPr/>
          <p:nvPr/>
        </p:nvSpPr>
        <p:spPr>
          <a:xfrm>
            <a:off x="2692828" y="1768228"/>
            <a:ext cx="3652144"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803101" y="1887380"/>
            <a:ext cx="3652145"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en-US" altLang="zh-CN" sz="2000" b="1" dirty="0" err="1">
                <a:solidFill>
                  <a:schemeClr val="bg1"/>
                </a:solidFill>
                <a:latin typeface="微软雅黑" panose="020B0503020204020204" pitchFamily="34" charset="-122"/>
                <a:ea typeface="微软雅黑" panose="020B0503020204020204" pitchFamily="34" charset="-122"/>
                <a:cs typeface="+mn-ea"/>
                <a:sym typeface="+mn-lt"/>
              </a:rPr>
              <a:t>ExecutionEngine</a:t>
            </a: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（执行引擎）</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原创设计师QQ598969553          _3"/>
          <p:cNvSpPr/>
          <p:nvPr/>
        </p:nvSpPr>
        <p:spPr>
          <a:xfrm>
            <a:off x="2044756" y="2092845"/>
            <a:ext cx="8100900" cy="3641205"/>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315692" y="2971138"/>
            <a:ext cx="7776864" cy="18846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dirty="0" err="1">
                <a:solidFill>
                  <a:srgbClr val="1369B2"/>
                </a:solidFill>
                <a:latin typeface="微软雅黑" panose="020B0503020204020204" pitchFamily="34" charset="-122"/>
                <a:ea typeface="微软雅黑" panose="020B0503020204020204" pitchFamily="34" charset="-122"/>
                <a:sym typeface="+mn-lt"/>
              </a:rPr>
              <a:t>ResourceManager</a:t>
            </a:r>
            <a:r>
              <a:rPr lang="zh-CN" altLang="en-US" sz="2000" dirty="0">
                <a:solidFill>
                  <a:srgbClr val="595959"/>
                </a:solidFill>
                <a:latin typeface="微软雅黑" panose="020B0503020204020204" pitchFamily="34" charset="-122"/>
                <a:ea typeface="微软雅黑" panose="020B0503020204020204" pitchFamily="34" charset="-122"/>
                <a:sym typeface="+mn-lt"/>
              </a:rPr>
              <a:t>和</a:t>
            </a:r>
            <a:r>
              <a:rPr lang="en-US" altLang="zh-CN" sz="2000" dirty="0" err="1">
                <a:solidFill>
                  <a:srgbClr val="1369B2"/>
                </a:solidFill>
                <a:latin typeface="微软雅黑" panose="020B0503020204020204" pitchFamily="34" charset="-122"/>
                <a:ea typeface="微软雅黑" panose="020B0503020204020204" pitchFamily="34" charset="-122"/>
                <a:sym typeface="+mn-lt"/>
              </a:rPr>
              <a:t>NodeManager</a:t>
            </a:r>
            <a:r>
              <a:rPr lang="zh-CN" altLang="en-US" sz="2000" dirty="0">
                <a:solidFill>
                  <a:srgbClr val="595959"/>
                </a:solidFill>
                <a:latin typeface="微软雅黑" panose="020B0503020204020204" pitchFamily="34" charset="-122"/>
                <a:ea typeface="微软雅黑" panose="020B0503020204020204" pitchFamily="34" charset="-122"/>
                <a:sym typeface="+mn-lt"/>
              </a:rPr>
              <a:t>是</a:t>
            </a:r>
            <a:r>
              <a:rPr lang="en-US" altLang="zh-CN" sz="2000" dirty="0">
                <a:solidFill>
                  <a:srgbClr val="595959"/>
                </a:solidFill>
                <a:latin typeface="微软雅黑" panose="020B0503020204020204" pitchFamily="34" charset="-122"/>
                <a:ea typeface="微软雅黑" panose="020B0503020204020204" pitchFamily="34" charset="-122"/>
                <a:sym typeface="+mn-lt"/>
              </a:rPr>
              <a:t>YARN</a:t>
            </a:r>
            <a:r>
              <a:rPr lang="zh-CN" altLang="en-US" sz="2000" dirty="0">
                <a:solidFill>
                  <a:srgbClr val="595959"/>
                </a:solidFill>
                <a:latin typeface="微软雅黑" panose="020B0503020204020204" pitchFamily="34" charset="-122"/>
                <a:ea typeface="微软雅黑" panose="020B0503020204020204" pitchFamily="34" charset="-122"/>
                <a:sym typeface="+mn-lt"/>
              </a:rPr>
              <a:t>的核心组件，其中</a:t>
            </a:r>
            <a:r>
              <a:rPr lang="en-US" altLang="zh-CN" sz="2000" dirty="0" err="1">
                <a:solidFill>
                  <a:srgbClr val="595959"/>
                </a:solidFill>
                <a:latin typeface="微软雅黑" panose="020B0503020204020204" pitchFamily="34" charset="-122"/>
                <a:ea typeface="微软雅黑" panose="020B0503020204020204" pitchFamily="34" charset="-122"/>
                <a:sym typeface="+mn-lt"/>
              </a:rPr>
              <a:t>ResourceManager</a:t>
            </a:r>
            <a:r>
              <a:rPr lang="zh-CN" altLang="en-US" sz="2000" dirty="0">
                <a:solidFill>
                  <a:srgbClr val="595959"/>
                </a:solidFill>
                <a:latin typeface="微软雅黑" panose="020B0503020204020204" pitchFamily="34" charset="-122"/>
                <a:ea typeface="微软雅黑" panose="020B0503020204020204" pitchFamily="34" charset="-122"/>
                <a:sym typeface="+mn-lt"/>
              </a:rPr>
              <a:t>负责</a:t>
            </a:r>
            <a:r>
              <a:rPr lang="zh-CN" altLang="en-US" sz="2000" dirty="0">
                <a:solidFill>
                  <a:srgbClr val="1369B2"/>
                </a:solidFill>
                <a:latin typeface="微软雅黑" panose="020B0503020204020204" pitchFamily="34" charset="-122"/>
                <a:ea typeface="微软雅黑" panose="020B0503020204020204" pitchFamily="34" charset="-122"/>
                <a:sym typeface="+mn-lt"/>
              </a:rPr>
              <a:t>接收客户端提交</a:t>
            </a:r>
            <a:r>
              <a:rPr lang="zh-CN" altLang="en-US" sz="2000" dirty="0">
                <a:solidFill>
                  <a:srgbClr val="595959"/>
                </a:solidFill>
                <a:latin typeface="微软雅黑" panose="020B0503020204020204" pitchFamily="34" charset="-122"/>
                <a:ea typeface="微软雅黑" panose="020B0503020204020204" pitchFamily="34" charset="-122"/>
                <a:sym typeface="+mn-lt"/>
              </a:rPr>
              <a:t>的任务，并根据集群资源状况进行资源分配，将任务分发到合适的</a:t>
            </a:r>
            <a:r>
              <a:rPr lang="en-US" altLang="zh-CN" sz="2000" dirty="0">
                <a:solidFill>
                  <a:srgbClr val="1369B2"/>
                </a:solidFill>
                <a:latin typeface="微软雅黑" panose="020B0503020204020204" pitchFamily="34" charset="-122"/>
                <a:ea typeface="微软雅黑" panose="020B0503020204020204" pitchFamily="34" charset="-122"/>
                <a:sym typeface="+mn-lt"/>
              </a:rPr>
              <a:t>NodeManager</a:t>
            </a:r>
            <a:r>
              <a:rPr lang="zh-CN" altLang="en-US" sz="2000" dirty="0">
                <a:solidFill>
                  <a:srgbClr val="595959"/>
                </a:solidFill>
                <a:latin typeface="微软雅黑" panose="020B0503020204020204" pitchFamily="34" charset="-122"/>
                <a:ea typeface="微软雅黑" panose="020B0503020204020204" pitchFamily="34" charset="-122"/>
                <a:sym typeface="+mn-lt"/>
              </a:rPr>
              <a:t>；</a:t>
            </a:r>
            <a:r>
              <a:rPr lang="en-US" altLang="zh-CN" sz="2000" dirty="0" err="1">
                <a:solidFill>
                  <a:srgbClr val="1369B2"/>
                </a:solidFill>
                <a:latin typeface="微软雅黑" panose="020B0503020204020204" pitchFamily="34" charset="-122"/>
                <a:ea typeface="微软雅黑" panose="020B0503020204020204" pitchFamily="34" charset="-122"/>
                <a:sym typeface="+mn-lt"/>
              </a:rPr>
              <a:t>NodeManager</a:t>
            </a:r>
            <a:r>
              <a:rPr lang="zh-CN" altLang="en-US" sz="2000" dirty="0">
                <a:solidFill>
                  <a:srgbClr val="595959"/>
                </a:solidFill>
                <a:latin typeface="微软雅黑" panose="020B0503020204020204" pitchFamily="34" charset="-122"/>
                <a:ea typeface="微软雅黑" panose="020B0503020204020204" pitchFamily="34" charset="-122"/>
                <a:sym typeface="+mn-lt"/>
              </a:rPr>
              <a:t>负责接收并执行</a:t>
            </a:r>
            <a:r>
              <a:rPr lang="en-US" altLang="zh-CN" sz="2000" dirty="0">
                <a:solidFill>
                  <a:srgbClr val="1369B2"/>
                </a:solidFill>
                <a:latin typeface="微软雅黑" panose="020B0503020204020204" pitchFamily="34" charset="-122"/>
                <a:ea typeface="微软雅黑" panose="020B0503020204020204" pitchFamily="34" charset="-122"/>
                <a:sym typeface="+mn-lt"/>
              </a:rPr>
              <a:t>ResourceManager</a:t>
            </a:r>
            <a:r>
              <a:rPr lang="zh-CN" altLang="en-US" sz="2000" dirty="0">
                <a:solidFill>
                  <a:srgbClr val="595959"/>
                </a:solidFill>
                <a:latin typeface="微软雅黑" panose="020B0503020204020204" pitchFamily="34" charset="-122"/>
                <a:ea typeface="微软雅黑" panose="020B0503020204020204" pitchFamily="34" charset="-122"/>
                <a:sym typeface="+mn-lt"/>
              </a:rPr>
              <a:t>分配的任务。</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7" name="原创设计师QQ598969553          _6"/>
          <p:cNvSpPr/>
          <p:nvPr/>
        </p:nvSpPr>
        <p:spPr>
          <a:xfrm>
            <a:off x="2692828" y="1768228"/>
            <a:ext cx="3652144"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38822" y="1768228"/>
            <a:ext cx="3652145"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en-US" altLang="zh-CN" sz="2000" b="1" dirty="0" err="1">
                <a:solidFill>
                  <a:schemeClr val="bg1"/>
                </a:solidFill>
                <a:latin typeface="微软雅黑" panose="020B0503020204020204" pitchFamily="34" charset="-122"/>
                <a:ea typeface="微软雅黑" panose="020B0503020204020204" pitchFamily="34" charset="-122"/>
                <a:cs typeface="+mn-ea"/>
                <a:sym typeface="+mn-lt"/>
              </a:rPr>
              <a:t>ResourceManager</a:t>
            </a: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和</a:t>
            </a:r>
            <a:r>
              <a:rPr lang="en-US" altLang="zh-CN" sz="2000" b="1" dirty="0" err="1">
                <a:solidFill>
                  <a:schemeClr val="bg1"/>
                </a:solidFill>
                <a:latin typeface="微软雅黑" panose="020B0503020204020204" pitchFamily="34" charset="-122"/>
                <a:ea typeface="微软雅黑" panose="020B0503020204020204" pitchFamily="34" charset="-122"/>
                <a:cs typeface="+mn-ea"/>
                <a:sym typeface="+mn-lt"/>
              </a:rPr>
              <a:t>NodeManager</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1.2.2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架构</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 name="原创设计师QQ598969553          _3"/>
          <p:cNvSpPr/>
          <p:nvPr/>
        </p:nvSpPr>
        <p:spPr>
          <a:xfrm>
            <a:off x="2044756" y="2092845"/>
            <a:ext cx="8100900" cy="3641205"/>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315692" y="2971138"/>
            <a:ext cx="7776864" cy="18846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dirty="0" err="1">
                <a:solidFill>
                  <a:srgbClr val="1369B2"/>
                </a:solidFill>
                <a:latin typeface="微软雅黑" panose="020B0503020204020204" pitchFamily="34" charset="-122"/>
                <a:ea typeface="微软雅黑" panose="020B0503020204020204" pitchFamily="34" charset="-122"/>
                <a:sym typeface="+mn-lt"/>
              </a:rPr>
              <a:t>NameNode</a:t>
            </a:r>
            <a:r>
              <a:rPr lang="zh-CN" altLang="en-US" sz="2000" dirty="0">
                <a:solidFill>
                  <a:srgbClr val="595959"/>
                </a:solidFill>
                <a:latin typeface="微软雅黑" panose="020B0503020204020204" pitchFamily="34" charset="-122"/>
                <a:ea typeface="微软雅黑" panose="020B0503020204020204" pitchFamily="34" charset="-122"/>
                <a:sym typeface="+mn-lt"/>
              </a:rPr>
              <a:t>和</a:t>
            </a:r>
            <a:r>
              <a:rPr lang="en-US" altLang="zh-CN" sz="2000" dirty="0" err="1">
                <a:solidFill>
                  <a:srgbClr val="1369B2"/>
                </a:solidFill>
                <a:latin typeface="微软雅黑" panose="020B0503020204020204" pitchFamily="34" charset="-122"/>
                <a:ea typeface="微软雅黑" panose="020B0503020204020204" pitchFamily="34" charset="-122"/>
                <a:sym typeface="+mn-lt"/>
              </a:rPr>
              <a:t>DataNode</a:t>
            </a:r>
            <a:r>
              <a:rPr lang="zh-CN" altLang="en-US" sz="2000" dirty="0">
                <a:solidFill>
                  <a:srgbClr val="595959"/>
                </a:solidFill>
                <a:latin typeface="微软雅黑" panose="020B0503020204020204" pitchFamily="34" charset="-122"/>
                <a:ea typeface="微软雅黑" panose="020B0503020204020204" pitchFamily="34" charset="-122"/>
                <a:sym typeface="+mn-lt"/>
              </a:rPr>
              <a:t>是</a:t>
            </a:r>
            <a:r>
              <a:rPr lang="en-US" altLang="zh-CN" sz="2000" dirty="0">
                <a:solidFill>
                  <a:srgbClr val="1369B2"/>
                </a:solidFill>
                <a:latin typeface="微软雅黑" panose="020B0503020204020204" pitchFamily="34" charset="-122"/>
                <a:ea typeface="微软雅黑" panose="020B0503020204020204" pitchFamily="34" charset="-122"/>
                <a:sym typeface="+mn-lt"/>
              </a:rPr>
              <a:t>HDFS</a:t>
            </a:r>
            <a:r>
              <a:rPr lang="zh-CN" altLang="en-US" sz="2000" dirty="0">
                <a:solidFill>
                  <a:srgbClr val="595959"/>
                </a:solidFill>
                <a:latin typeface="微软雅黑" panose="020B0503020204020204" pitchFamily="34" charset="-122"/>
                <a:ea typeface="微软雅黑" panose="020B0503020204020204" pitchFamily="34" charset="-122"/>
                <a:sym typeface="+mn-lt"/>
              </a:rPr>
              <a:t>的核心组件，其中</a:t>
            </a:r>
            <a:r>
              <a:rPr lang="en-US" altLang="zh-CN" sz="2000" dirty="0" err="1">
                <a:solidFill>
                  <a:srgbClr val="1369B2"/>
                </a:solidFill>
                <a:latin typeface="微软雅黑" panose="020B0503020204020204" pitchFamily="34" charset="-122"/>
                <a:ea typeface="微软雅黑" panose="020B0503020204020204" pitchFamily="34" charset="-122"/>
                <a:sym typeface="+mn-lt"/>
              </a:rPr>
              <a:t>NameNode</a:t>
            </a:r>
            <a:r>
              <a:rPr lang="zh-CN" altLang="en-US" sz="2000" dirty="0">
                <a:solidFill>
                  <a:srgbClr val="595959"/>
                </a:solidFill>
                <a:latin typeface="微软雅黑" panose="020B0503020204020204" pitchFamily="34" charset="-122"/>
                <a:ea typeface="微软雅黑" panose="020B0503020204020204" pitchFamily="34" charset="-122"/>
                <a:sym typeface="+mn-lt"/>
              </a:rPr>
              <a:t>负责管理文件系统的</a:t>
            </a:r>
            <a:r>
              <a:rPr lang="zh-CN" altLang="en-US" sz="2000" dirty="0">
                <a:solidFill>
                  <a:srgbClr val="1369B2"/>
                </a:solidFill>
                <a:latin typeface="微软雅黑" panose="020B0503020204020204" pitchFamily="34" charset="-122"/>
                <a:ea typeface="微软雅黑" panose="020B0503020204020204" pitchFamily="34" charset="-122"/>
                <a:sym typeface="+mn-lt"/>
              </a:rPr>
              <a:t>元数据</a:t>
            </a:r>
            <a:r>
              <a:rPr lang="zh-CN" altLang="en-US" sz="2000" dirty="0">
                <a:solidFill>
                  <a:srgbClr val="595959"/>
                </a:solidFill>
                <a:latin typeface="微软雅黑" panose="020B0503020204020204" pitchFamily="34" charset="-122"/>
                <a:ea typeface="微软雅黑" panose="020B0503020204020204" pitchFamily="34" charset="-122"/>
                <a:sym typeface="+mn-lt"/>
              </a:rPr>
              <a:t>；</a:t>
            </a:r>
            <a:r>
              <a:rPr lang="en-US" altLang="zh-CN" sz="2000" dirty="0" err="1">
                <a:solidFill>
                  <a:srgbClr val="595959"/>
                </a:solidFill>
                <a:latin typeface="微软雅黑" panose="020B0503020204020204" pitchFamily="34" charset="-122"/>
                <a:ea typeface="微软雅黑" panose="020B0503020204020204" pitchFamily="34" charset="-122"/>
                <a:sym typeface="+mn-lt"/>
              </a:rPr>
              <a:t>DataNode</a:t>
            </a:r>
            <a:r>
              <a:rPr lang="zh-CN" altLang="en-US" sz="2000" dirty="0">
                <a:solidFill>
                  <a:srgbClr val="595959"/>
                </a:solidFill>
                <a:latin typeface="微软雅黑" panose="020B0503020204020204" pitchFamily="34" charset="-122"/>
                <a:ea typeface="微软雅黑" panose="020B0503020204020204" pitchFamily="34" charset="-122"/>
                <a:sym typeface="+mn-lt"/>
              </a:rPr>
              <a:t>负责</a:t>
            </a:r>
            <a:r>
              <a:rPr lang="zh-CN" altLang="en-US" sz="2000" dirty="0">
                <a:solidFill>
                  <a:srgbClr val="1369B2"/>
                </a:solidFill>
                <a:latin typeface="微软雅黑" panose="020B0503020204020204" pitchFamily="34" charset="-122"/>
                <a:ea typeface="微软雅黑" panose="020B0503020204020204" pitchFamily="34" charset="-122"/>
                <a:sym typeface="+mn-lt"/>
              </a:rPr>
              <a:t>实际存储数据块</a:t>
            </a:r>
            <a:r>
              <a:rPr lang="zh-CN" altLang="en-US" sz="2000" dirty="0">
                <a:solidFill>
                  <a:srgbClr val="595959"/>
                </a:solidFill>
                <a:latin typeface="微软雅黑" panose="020B0503020204020204" pitchFamily="34" charset="-122"/>
                <a:ea typeface="微软雅黑" panose="020B0503020204020204" pitchFamily="34" charset="-122"/>
                <a:sym typeface="+mn-lt"/>
              </a:rPr>
              <a:t>。当执行建表、添加分区等操作时，</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先通过</a:t>
            </a:r>
            <a:r>
              <a:rPr lang="en-US" altLang="zh-CN" sz="2000" dirty="0">
                <a:solidFill>
                  <a:srgbClr val="1369B2"/>
                </a:solidFill>
                <a:latin typeface="微软雅黑" panose="020B0503020204020204" pitchFamily="34" charset="-122"/>
                <a:ea typeface="微软雅黑" panose="020B0503020204020204" pitchFamily="34" charset="-122"/>
                <a:sym typeface="+mn-lt"/>
              </a:rPr>
              <a:t>Driver </a:t>
            </a:r>
            <a:r>
              <a:rPr lang="zh-CN" altLang="en-US" sz="2000" dirty="0">
                <a:solidFill>
                  <a:srgbClr val="595959"/>
                </a:solidFill>
                <a:latin typeface="微软雅黑" panose="020B0503020204020204" pitchFamily="34" charset="-122"/>
                <a:ea typeface="微软雅黑" panose="020B0503020204020204" pitchFamily="34" charset="-122"/>
                <a:sym typeface="+mn-lt"/>
              </a:rPr>
              <a:t>向</a:t>
            </a:r>
            <a:r>
              <a:rPr lang="en-US" altLang="zh-CN" sz="2000" dirty="0" err="1">
                <a:solidFill>
                  <a:srgbClr val="1369B2"/>
                </a:solidFill>
                <a:latin typeface="微软雅黑" panose="020B0503020204020204" pitchFamily="34" charset="-122"/>
                <a:ea typeface="微软雅黑" panose="020B0503020204020204" pitchFamily="34" charset="-122"/>
                <a:sym typeface="+mn-lt"/>
              </a:rPr>
              <a:t>NameNode</a:t>
            </a:r>
            <a:r>
              <a:rPr lang="zh-CN" altLang="en-US" sz="2000" dirty="0">
                <a:solidFill>
                  <a:srgbClr val="595959"/>
                </a:solidFill>
                <a:latin typeface="微软雅黑" panose="020B0503020204020204" pitchFamily="34" charset="-122"/>
                <a:ea typeface="微软雅黑" panose="020B0503020204020204" pitchFamily="34" charset="-122"/>
                <a:sym typeface="+mn-lt"/>
              </a:rPr>
              <a:t>发起创建目录请求，目录创建成功后，</a:t>
            </a:r>
            <a:r>
              <a:rPr lang="en-US" altLang="zh-CN" sz="2000" dirty="0" err="1">
                <a:solidFill>
                  <a:srgbClr val="1369B2"/>
                </a:solidFill>
                <a:latin typeface="微软雅黑" panose="020B0503020204020204" pitchFamily="34" charset="-122"/>
                <a:ea typeface="微软雅黑" panose="020B0503020204020204" pitchFamily="34" charset="-122"/>
                <a:sym typeface="+mn-lt"/>
              </a:rPr>
              <a:t>Metastore</a:t>
            </a:r>
            <a:r>
              <a:rPr lang="zh-CN" altLang="en-US" sz="2000" dirty="0">
                <a:solidFill>
                  <a:srgbClr val="595959"/>
                </a:solidFill>
                <a:latin typeface="微软雅黑" panose="020B0503020204020204" pitchFamily="34" charset="-122"/>
                <a:ea typeface="微软雅黑" panose="020B0503020204020204" pitchFamily="34" charset="-122"/>
                <a:sym typeface="+mn-lt"/>
              </a:rPr>
              <a:t>会更新元数据。</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7" name="原创设计师QQ598969553          _6"/>
          <p:cNvSpPr/>
          <p:nvPr/>
        </p:nvSpPr>
        <p:spPr>
          <a:xfrm>
            <a:off x="2692828" y="1768228"/>
            <a:ext cx="3652144"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38822" y="1911146"/>
            <a:ext cx="3652145"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en-US" altLang="zh-CN" sz="2000" b="1" dirty="0" err="1">
                <a:solidFill>
                  <a:schemeClr val="bg1"/>
                </a:solidFill>
                <a:latin typeface="微软雅黑" panose="020B0503020204020204" pitchFamily="34" charset="-122"/>
                <a:ea typeface="微软雅黑" panose="020B0503020204020204" pitchFamily="34" charset="-122"/>
                <a:cs typeface="+mn-ea"/>
                <a:sym typeface="+mn-lt"/>
              </a:rPr>
              <a:t>NameNode</a:t>
            </a: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和</a:t>
            </a:r>
            <a:r>
              <a:rPr lang="en-US" altLang="zh-CN" sz="2000" b="1" dirty="0" err="1">
                <a:solidFill>
                  <a:schemeClr val="bg1"/>
                </a:solidFill>
                <a:latin typeface="微软雅黑" panose="020B0503020204020204" pitchFamily="34" charset="-122"/>
                <a:ea typeface="微软雅黑" panose="020B0503020204020204" pitchFamily="34" charset="-122"/>
                <a:cs typeface="+mn-ea"/>
                <a:sym typeface="+mn-lt"/>
              </a:rPr>
              <a:t>DataNode</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367014" y="3014345"/>
            <a:ext cx="7632848"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任务：认识</a:t>
            </a:r>
            <a:r>
              <a:rPr lang="en-US" altLang="zh-CN" sz="4000" b="1"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的数据组织方式</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1.</a:t>
            </a:r>
            <a:r>
              <a:rPr lang="en-US" altLang="zh-CN" sz="6600" b="1" dirty="0">
                <a:solidFill>
                  <a:srgbClr val="FAFAFA"/>
                </a:solidFill>
                <a:latin typeface="微软雅黑" panose="020B0503020204020204" pitchFamily="34" charset="-122"/>
                <a:ea typeface="微软雅黑" panose="020B0503020204020204" pitchFamily="34" charset="-122"/>
                <a:cs typeface="+mn-ea"/>
                <a:sym typeface="+mn-lt"/>
              </a:rPr>
              <a:t>3</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的数据模型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6184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的数据模型，能够描述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数据库</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表</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分区</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分桶的概念</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作用</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2205097"/>
            <a:ext cx="6805930" cy="3240921"/>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4943078" y="2451663"/>
            <a:ext cx="6168547"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数据模型用于</a:t>
            </a:r>
            <a:r>
              <a:rPr lang="zh-CN" altLang="en-US" sz="2000" dirty="0">
                <a:solidFill>
                  <a:srgbClr val="1369B2"/>
                </a:solidFill>
                <a:latin typeface="微软雅黑" panose="020B0503020204020204" pitchFamily="34" charset="-122"/>
                <a:ea typeface="微软雅黑" panose="020B0503020204020204" pitchFamily="34" charset="-122"/>
              </a:rPr>
              <a:t>描述</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组织</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操作数据</a:t>
            </a:r>
            <a:r>
              <a:rPr lang="zh-CN" altLang="en-US" sz="2000" dirty="0">
                <a:solidFill>
                  <a:srgbClr val="595959"/>
                </a:solidFill>
                <a:latin typeface="微软雅黑" panose="020B0503020204020204" pitchFamily="34" charset="-122"/>
                <a:ea typeface="微软雅黑" panose="020B0503020204020204" pitchFamily="34" charset="-122"/>
              </a:rPr>
              <a:t>，是对现实世界数据特征的抽象表达。</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的数据模型设计借鉴了</a:t>
            </a:r>
            <a:r>
              <a:rPr lang="zh-CN" altLang="en-US" sz="2000" dirty="0">
                <a:solidFill>
                  <a:srgbClr val="1369B2"/>
                </a:solidFill>
                <a:latin typeface="微软雅黑" panose="020B0503020204020204" pitchFamily="34" charset="-122"/>
                <a:ea typeface="微软雅黑" panose="020B0503020204020204" pitchFamily="34" charset="-122"/>
              </a:rPr>
              <a:t>传统关系型数据库的表结构</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模式管理理念</a:t>
            </a:r>
            <a:r>
              <a:rPr lang="zh-CN" altLang="en-US" sz="2000" dirty="0">
                <a:solidFill>
                  <a:srgbClr val="595959"/>
                </a:solidFill>
                <a:latin typeface="微软雅黑" panose="020B0503020204020204" pitchFamily="34" charset="-122"/>
                <a:ea typeface="微软雅黑" panose="020B0503020204020204" pitchFamily="34" charset="-122"/>
              </a:rPr>
              <a:t>，同时针对大规模分布式存储和计算环境进行了专门优化，使其能够高效管理和查询存储在</a:t>
            </a:r>
            <a:r>
              <a:rPr lang="en-US" altLang="zh-CN" sz="2000" dirty="0">
                <a:solidFill>
                  <a:srgbClr val="595959"/>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中的海量半结构化和结构化数据。</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的数据模型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35"/>
          <p:cNvSpPr txBox="1">
            <a:spLocks noChangeArrowheads="1"/>
          </p:cNvSpPr>
          <p:nvPr/>
        </p:nvSpPr>
        <p:spPr bwMode="auto">
          <a:xfrm>
            <a:off x="1011115" y="1197546"/>
            <a:ext cx="4003972" cy="5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rPr>
              <a:t>关于</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的数据模型</a:t>
            </a:r>
            <a:r>
              <a:rPr lang="zh-CN" altLang="en-US" sz="2000" dirty="0">
                <a:solidFill>
                  <a:srgbClr val="595959"/>
                </a:solidFill>
                <a:latin typeface="微软雅黑" panose="020B0503020204020204" pitchFamily="34" charset="-122"/>
                <a:ea typeface="微软雅黑" panose="020B0503020204020204" pitchFamily="34" charset="-122"/>
              </a:rPr>
              <a:t>示意图如图。</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的数据模型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3392645" y="1727944"/>
            <a:ext cx="5904656" cy="476121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原创设计师QQ598969553          _3"/>
          <p:cNvSpPr/>
          <p:nvPr/>
        </p:nvSpPr>
        <p:spPr>
          <a:xfrm>
            <a:off x="2044756" y="2092845"/>
            <a:ext cx="8100900" cy="3785221"/>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368792" y="2478748"/>
            <a:ext cx="7776864" cy="326961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sym typeface="+mn-lt"/>
              </a:rPr>
              <a:t>在</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中，数据库是逻辑上的</a:t>
            </a:r>
            <a:r>
              <a:rPr lang="zh-CN" altLang="en-US" sz="2000" dirty="0">
                <a:solidFill>
                  <a:srgbClr val="1369B2"/>
                </a:solidFill>
                <a:latin typeface="微软雅黑" panose="020B0503020204020204" pitchFamily="34" charset="-122"/>
                <a:ea typeface="微软雅黑" panose="020B0503020204020204" pitchFamily="34" charset="-122"/>
                <a:sym typeface="+mn-lt"/>
              </a:rPr>
              <a:t>命名空间</a:t>
            </a:r>
            <a:r>
              <a:rPr lang="zh-CN" altLang="en-US" sz="2000" dirty="0">
                <a:solidFill>
                  <a:srgbClr val="595959"/>
                </a:solidFill>
                <a:latin typeface="微软雅黑" panose="020B0503020204020204" pitchFamily="34" charset="-122"/>
                <a:ea typeface="微软雅黑" panose="020B0503020204020204" pitchFamily="34" charset="-122"/>
                <a:sym typeface="+mn-lt"/>
              </a:rPr>
              <a:t>，用于组织和隔离表。每个数据库可以包含多张表。数据库的引入不仅有助于分类管理，还便于在多用户环境下实现资源隔离。</a:t>
            </a:r>
            <a:endParaRPr lang="zh-CN" altLang="en-US" sz="2000" dirty="0">
              <a:solidFill>
                <a:srgbClr val="595959"/>
              </a:solidFill>
              <a:latin typeface="微软雅黑" panose="020B0503020204020204" pitchFamily="34" charset="-122"/>
              <a:ea typeface="微软雅黑" panose="020B0503020204020204" pitchFamily="34" charset="-122"/>
              <a:sym typeface="+mn-lt"/>
            </a:endParaRPr>
          </a:p>
          <a:p>
            <a:pPr>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sym typeface="+mn-lt"/>
              </a:rPr>
              <a:t>在物理存储层，</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会在</a:t>
            </a:r>
            <a:r>
              <a:rPr lang="en-US" altLang="zh-CN" sz="2000" dirty="0">
                <a:solidFill>
                  <a:srgbClr val="595959"/>
                </a:solidFill>
                <a:latin typeface="微软雅黑" panose="020B0503020204020204" pitchFamily="34" charset="-122"/>
                <a:ea typeface="微软雅黑" panose="020B0503020204020204" pitchFamily="34" charset="-122"/>
                <a:sym typeface="+mn-lt"/>
              </a:rPr>
              <a:t>HDFS</a:t>
            </a:r>
            <a:r>
              <a:rPr lang="zh-CN" altLang="en-US" sz="2000" dirty="0">
                <a:solidFill>
                  <a:srgbClr val="595959"/>
                </a:solidFill>
                <a:latin typeface="微软雅黑" panose="020B0503020204020204" pitchFamily="34" charset="-122"/>
                <a:ea typeface="微软雅黑" panose="020B0503020204020204" pitchFamily="34" charset="-122"/>
                <a:sym typeface="+mn-lt"/>
              </a:rPr>
              <a:t>上为每个数据库（除默认数据库</a:t>
            </a:r>
            <a:r>
              <a:rPr lang="en-US" altLang="zh-CN" sz="2000" dirty="0">
                <a:solidFill>
                  <a:srgbClr val="595959"/>
                </a:solidFill>
                <a:latin typeface="微软雅黑" panose="020B0503020204020204" pitchFamily="34" charset="-122"/>
                <a:ea typeface="微软雅黑" panose="020B0503020204020204" pitchFamily="34" charset="-122"/>
                <a:sym typeface="+mn-lt"/>
              </a:rPr>
              <a:t>default</a:t>
            </a:r>
            <a:r>
              <a:rPr lang="zh-CN" altLang="en-US" sz="2000" dirty="0">
                <a:solidFill>
                  <a:srgbClr val="595959"/>
                </a:solidFill>
                <a:latin typeface="微软雅黑" panose="020B0503020204020204" pitchFamily="34" charset="-122"/>
                <a:ea typeface="微软雅黑" panose="020B0503020204020204" pitchFamily="34" charset="-122"/>
                <a:sym typeface="+mn-lt"/>
              </a:rPr>
              <a:t>）创建一个</a:t>
            </a:r>
            <a:r>
              <a:rPr lang="zh-CN" altLang="en-US" sz="2000" dirty="0">
                <a:solidFill>
                  <a:srgbClr val="1369B2"/>
                </a:solidFill>
                <a:latin typeface="微软雅黑" panose="020B0503020204020204" pitchFamily="34" charset="-122"/>
                <a:ea typeface="微软雅黑" panose="020B0503020204020204" pitchFamily="34" charset="-122"/>
                <a:sym typeface="+mn-lt"/>
              </a:rPr>
              <a:t>独立的目录</a:t>
            </a:r>
            <a:r>
              <a:rPr lang="zh-CN" altLang="en-US" sz="2000" dirty="0">
                <a:solidFill>
                  <a:srgbClr val="595959"/>
                </a:solidFill>
                <a:latin typeface="微软雅黑" panose="020B0503020204020204" pitchFamily="34" charset="-122"/>
                <a:ea typeface="微软雅黑" panose="020B0503020204020204" pitchFamily="34" charset="-122"/>
                <a:sym typeface="+mn-lt"/>
              </a:rPr>
              <a:t>，用于存放该数据库下所有表的数据文件。目录的命名格式为</a:t>
            </a:r>
            <a:r>
              <a:rPr lang="en-US" altLang="zh-CN" sz="2000" dirty="0" err="1">
                <a:solidFill>
                  <a:srgbClr val="1369B2"/>
                </a:solidFill>
                <a:latin typeface="微软雅黑" panose="020B0503020204020204" pitchFamily="34" charset="-122"/>
                <a:ea typeface="微软雅黑" panose="020B0503020204020204" pitchFamily="34" charset="-122"/>
                <a:sym typeface="+mn-lt"/>
              </a:rPr>
              <a:t>databasename.db</a:t>
            </a:r>
            <a:r>
              <a:rPr lang="zh-CN" altLang="en-US" sz="2000" dirty="0">
                <a:solidFill>
                  <a:srgbClr val="595959"/>
                </a:solidFill>
                <a:latin typeface="微软雅黑" panose="020B0503020204020204" pitchFamily="34" charset="-122"/>
                <a:ea typeface="微软雅黑" panose="020B0503020204020204" pitchFamily="34" charset="-122"/>
                <a:sym typeface="+mn-lt"/>
              </a:rPr>
              <a:t>，其中</a:t>
            </a:r>
            <a:r>
              <a:rPr lang="en-US" altLang="zh-CN" sz="2000" dirty="0" err="1">
                <a:solidFill>
                  <a:srgbClr val="595959"/>
                </a:solidFill>
                <a:latin typeface="微软雅黑" panose="020B0503020204020204" pitchFamily="34" charset="-122"/>
                <a:ea typeface="微软雅黑" panose="020B0503020204020204" pitchFamily="34" charset="-122"/>
                <a:sym typeface="+mn-lt"/>
              </a:rPr>
              <a:t>databasename</a:t>
            </a:r>
            <a:r>
              <a:rPr lang="zh-CN" altLang="en-US" sz="2000" dirty="0">
                <a:solidFill>
                  <a:srgbClr val="595959"/>
                </a:solidFill>
                <a:latin typeface="微软雅黑" panose="020B0503020204020204" pitchFamily="34" charset="-122"/>
                <a:ea typeface="微软雅黑" panose="020B0503020204020204" pitchFamily="34" charset="-122"/>
                <a:sym typeface="+mn-lt"/>
              </a:rPr>
              <a:t>为数据库名称。</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7" name="原创设计师QQ598969553          _6"/>
          <p:cNvSpPr/>
          <p:nvPr/>
        </p:nvSpPr>
        <p:spPr>
          <a:xfrm>
            <a:off x="2692828" y="1768228"/>
            <a:ext cx="2880321"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92828" y="1887380"/>
            <a:ext cx="288032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数据库</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的数据模型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原创设计师QQ598969553          _3"/>
          <p:cNvSpPr/>
          <p:nvPr/>
        </p:nvSpPr>
        <p:spPr>
          <a:xfrm>
            <a:off x="2044756" y="2092845"/>
            <a:ext cx="8100900" cy="4217269"/>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368792" y="2478748"/>
            <a:ext cx="7776864" cy="373127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sym typeface="+mn-lt"/>
              </a:rPr>
              <a:t>在</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中，</a:t>
            </a:r>
            <a:r>
              <a:rPr lang="zh-CN" altLang="en-US" sz="2000" dirty="0">
                <a:solidFill>
                  <a:srgbClr val="1369B2"/>
                </a:solidFill>
                <a:latin typeface="微软雅黑" panose="020B0503020204020204" pitchFamily="34" charset="-122"/>
                <a:ea typeface="微软雅黑" panose="020B0503020204020204" pitchFamily="34" charset="-122"/>
                <a:sym typeface="+mn-lt"/>
              </a:rPr>
              <a:t>表</a:t>
            </a:r>
            <a:r>
              <a:rPr lang="zh-CN" altLang="en-US" sz="2000" dirty="0">
                <a:solidFill>
                  <a:srgbClr val="595959"/>
                </a:solidFill>
                <a:latin typeface="微软雅黑" panose="020B0503020204020204" pitchFamily="34" charset="-122"/>
                <a:ea typeface="微软雅黑" panose="020B0503020204020204" pitchFamily="34" charset="-122"/>
                <a:sym typeface="+mn-lt"/>
              </a:rPr>
              <a:t>是最基本的</a:t>
            </a:r>
            <a:r>
              <a:rPr lang="zh-CN" altLang="en-US" sz="2000" dirty="0">
                <a:solidFill>
                  <a:srgbClr val="1369B2"/>
                </a:solidFill>
                <a:latin typeface="微软雅黑" panose="020B0503020204020204" pitchFamily="34" charset="-122"/>
                <a:ea typeface="微软雅黑" panose="020B0503020204020204" pitchFamily="34" charset="-122"/>
                <a:sym typeface="+mn-lt"/>
              </a:rPr>
              <a:t>数据组织单位</a:t>
            </a:r>
            <a:r>
              <a:rPr lang="zh-CN" altLang="en-US" sz="2000" dirty="0">
                <a:solidFill>
                  <a:srgbClr val="595959"/>
                </a:solidFill>
                <a:latin typeface="微软雅黑" panose="020B0503020204020204" pitchFamily="34" charset="-122"/>
                <a:ea typeface="微软雅黑" panose="020B0503020204020204" pitchFamily="34" charset="-122"/>
                <a:sym typeface="+mn-lt"/>
              </a:rPr>
              <a:t>，定义了数据的结构和存储位置，类似于传统关系型数据库中的表。</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中的表主要分为</a:t>
            </a:r>
            <a:r>
              <a:rPr lang="zh-CN" altLang="en-US" sz="2000" dirty="0">
                <a:solidFill>
                  <a:srgbClr val="1369B2"/>
                </a:solidFill>
                <a:latin typeface="微软雅黑" panose="020B0503020204020204" pitchFamily="34" charset="-122"/>
                <a:ea typeface="微软雅黑" panose="020B0503020204020204" pitchFamily="34" charset="-122"/>
                <a:sym typeface="+mn-lt"/>
              </a:rPr>
              <a:t>内部表</a:t>
            </a:r>
            <a:r>
              <a:rPr lang="zh-CN" altLang="en-US" sz="2000" dirty="0">
                <a:solidFill>
                  <a:srgbClr val="595959"/>
                </a:solidFill>
                <a:latin typeface="微软雅黑" panose="020B0503020204020204" pitchFamily="34" charset="-122"/>
                <a:ea typeface="微软雅黑" panose="020B0503020204020204" pitchFamily="34" charset="-122"/>
                <a:sym typeface="+mn-lt"/>
              </a:rPr>
              <a:t>和</a:t>
            </a:r>
            <a:r>
              <a:rPr lang="zh-CN" altLang="en-US" sz="2000" dirty="0">
                <a:solidFill>
                  <a:srgbClr val="1369B2"/>
                </a:solidFill>
                <a:latin typeface="微软雅黑" panose="020B0503020204020204" pitchFamily="34" charset="-122"/>
                <a:ea typeface="微软雅黑" panose="020B0503020204020204" pitchFamily="34" charset="-122"/>
                <a:sym typeface="+mn-lt"/>
              </a:rPr>
              <a:t>外部表</a:t>
            </a:r>
            <a:r>
              <a:rPr lang="zh-CN" altLang="en-US" sz="2000" dirty="0">
                <a:solidFill>
                  <a:srgbClr val="595959"/>
                </a:solidFill>
                <a:latin typeface="微软雅黑" panose="020B0503020204020204" pitchFamily="34" charset="-122"/>
                <a:ea typeface="微软雅黑" panose="020B0503020204020204" pitchFamily="34" charset="-122"/>
                <a:sym typeface="+mn-lt"/>
              </a:rPr>
              <a:t>两种类型。内部表的生命周期由</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全权管理，当用户删除内部表时，</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会同时删除该表的元数据和对应的数据文件。相对而言，外部表仅由</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管理其</a:t>
            </a:r>
            <a:r>
              <a:rPr lang="zh-CN" altLang="en-US" sz="2000" dirty="0">
                <a:solidFill>
                  <a:srgbClr val="1369B2"/>
                </a:solidFill>
                <a:latin typeface="微软雅黑" panose="020B0503020204020204" pitchFamily="34" charset="-122"/>
                <a:ea typeface="微软雅黑" panose="020B0503020204020204" pitchFamily="34" charset="-122"/>
                <a:sym typeface="+mn-lt"/>
              </a:rPr>
              <a:t>元数据</a:t>
            </a:r>
            <a:r>
              <a:rPr lang="zh-CN" altLang="en-US" sz="2000" dirty="0">
                <a:solidFill>
                  <a:srgbClr val="595959"/>
                </a:solidFill>
                <a:latin typeface="微软雅黑" panose="020B0503020204020204" pitchFamily="34" charset="-122"/>
                <a:ea typeface="微软雅黑" panose="020B0503020204020204" pitchFamily="34" charset="-122"/>
                <a:sym typeface="+mn-lt"/>
              </a:rPr>
              <a:t>，底层数据文件则由</a:t>
            </a:r>
            <a:r>
              <a:rPr lang="zh-CN" altLang="en-US" sz="2000" dirty="0">
                <a:solidFill>
                  <a:srgbClr val="1369B2"/>
                </a:solidFill>
                <a:latin typeface="微软雅黑" panose="020B0503020204020204" pitchFamily="34" charset="-122"/>
                <a:ea typeface="微软雅黑" panose="020B0503020204020204" pitchFamily="34" charset="-122"/>
                <a:sym typeface="+mn-lt"/>
              </a:rPr>
              <a:t>用户</a:t>
            </a:r>
            <a:r>
              <a:rPr lang="zh-CN" altLang="en-US" sz="2000" dirty="0">
                <a:solidFill>
                  <a:srgbClr val="595959"/>
                </a:solidFill>
                <a:latin typeface="微软雅黑" panose="020B0503020204020204" pitchFamily="34" charset="-122"/>
                <a:ea typeface="微软雅黑" panose="020B0503020204020204" pitchFamily="34" charset="-122"/>
                <a:sym typeface="+mn-lt"/>
              </a:rPr>
              <a:t>或</a:t>
            </a:r>
            <a:r>
              <a:rPr lang="zh-CN" altLang="en-US" sz="2000" dirty="0">
                <a:solidFill>
                  <a:srgbClr val="1369B2"/>
                </a:solidFill>
                <a:latin typeface="微软雅黑" panose="020B0503020204020204" pitchFamily="34" charset="-122"/>
                <a:ea typeface="微软雅黑" panose="020B0503020204020204" pitchFamily="34" charset="-122"/>
                <a:sym typeface="+mn-lt"/>
              </a:rPr>
              <a:t>外部系统</a:t>
            </a:r>
            <a:r>
              <a:rPr lang="zh-CN" altLang="en-US" sz="2000" dirty="0">
                <a:solidFill>
                  <a:srgbClr val="595959"/>
                </a:solidFill>
                <a:latin typeface="微软雅黑" panose="020B0503020204020204" pitchFamily="34" charset="-122"/>
                <a:ea typeface="微软雅黑" panose="020B0503020204020204" pitchFamily="34" charset="-122"/>
                <a:sym typeface="+mn-lt"/>
              </a:rPr>
              <a:t>负责维护。删除外部表时，</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只会移除其元数据，不会删除实际数据文件，这使得外部表更适合用于与其他系统共享数据的场景。</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7" name="原创设计师QQ598969553          _6"/>
          <p:cNvSpPr/>
          <p:nvPr/>
        </p:nvSpPr>
        <p:spPr>
          <a:xfrm>
            <a:off x="2692828" y="1768228"/>
            <a:ext cx="2880321"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92828" y="1887380"/>
            <a:ext cx="288032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表</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的数据模型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原创设计师QQ598969553          _3"/>
          <p:cNvSpPr/>
          <p:nvPr/>
        </p:nvSpPr>
        <p:spPr>
          <a:xfrm>
            <a:off x="2044756" y="2092845"/>
            <a:ext cx="8100900" cy="4217269"/>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368792" y="2478748"/>
            <a:ext cx="7776864" cy="14229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sym typeface="+mn-lt"/>
              </a:rPr>
              <a:t>在物理存储层，</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会在</a:t>
            </a:r>
            <a:r>
              <a:rPr lang="en-US" altLang="zh-CN" sz="2000" dirty="0">
                <a:solidFill>
                  <a:srgbClr val="1369B2"/>
                </a:solidFill>
                <a:latin typeface="微软雅黑" panose="020B0503020204020204" pitchFamily="34" charset="-122"/>
                <a:ea typeface="微软雅黑" panose="020B0503020204020204" pitchFamily="34" charset="-122"/>
                <a:sym typeface="+mn-lt"/>
              </a:rPr>
              <a:t>HDFS</a:t>
            </a:r>
            <a:r>
              <a:rPr lang="zh-CN" altLang="en-US" sz="2000" dirty="0">
                <a:solidFill>
                  <a:srgbClr val="595959"/>
                </a:solidFill>
                <a:latin typeface="微软雅黑" panose="020B0503020204020204" pitchFamily="34" charset="-122"/>
                <a:ea typeface="微软雅黑" panose="020B0503020204020204" pitchFamily="34" charset="-122"/>
                <a:sym typeface="+mn-lt"/>
              </a:rPr>
              <a:t>上为每个表创建一个</a:t>
            </a:r>
            <a:r>
              <a:rPr lang="zh-CN" altLang="en-US" sz="2000" dirty="0">
                <a:solidFill>
                  <a:srgbClr val="1369B2"/>
                </a:solidFill>
                <a:latin typeface="微软雅黑" panose="020B0503020204020204" pitchFamily="34" charset="-122"/>
                <a:ea typeface="微软雅黑" panose="020B0503020204020204" pitchFamily="34" charset="-122"/>
                <a:sym typeface="+mn-lt"/>
              </a:rPr>
              <a:t>独立的目录</a:t>
            </a:r>
            <a:r>
              <a:rPr lang="zh-CN" altLang="en-US" sz="2000" dirty="0">
                <a:solidFill>
                  <a:srgbClr val="595959"/>
                </a:solidFill>
                <a:latin typeface="微软雅黑" panose="020B0503020204020204" pitchFamily="34" charset="-122"/>
                <a:ea typeface="微软雅黑" panose="020B0503020204020204" pitchFamily="34" charset="-122"/>
                <a:sym typeface="+mn-lt"/>
              </a:rPr>
              <a:t>。当表所属的数据库不是</a:t>
            </a:r>
            <a:r>
              <a:rPr lang="en-US" altLang="zh-CN" sz="2000" dirty="0">
                <a:solidFill>
                  <a:srgbClr val="595959"/>
                </a:solidFill>
                <a:latin typeface="微软雅黑" panose="020B0503020204020204" pitchFamily="34" charset="-122"/>
                <a:ea typeface="微软雅黑" panose="020B0503020204020204" pitchFamily="34" charset="-122"/>
                <a:sym typeface="+mn-lt"/>
              </a:rPr>
              <a:t>default</a:t>
            </a:r>
            <a:r>
              <a:rPr lang="zh-CN" altLang="en-US" sz="2000" dirty="0">
                <a:solidFill>
                  <a:srgbClr val="595959"/>
                </a:solidFill>
                <a:latin typeface="微软雅黑" panose="020B0503020204020204" pitchFamily="34" charset="-122"/>
                <a:ea typeface="微软雅黑" panose="020B0503020204020204" pitchFamily="34" charset="-122"/>
                <a:sym typeface="+mn-lt"/>
              </a:rPr>
              <a:t>数据库时，其在</a:t>
            </a:r>
            <a:r>
              <a:rPr lang="en-US" altLang="zh-CN" sz="2000" dirty="0">
                <a:solidFill>
                  <a:srgbClr val="595959"/>
                </a:solidFill>
                <a:latin typeface="微软雅黑" panose="020B0503020204020204" pitchFamily="34" charset="-122"/>
                <a:ea typeface="微软雅黑" panose="020B0503020204020204" pitchFamily="34" charset="-122"/>
                <a:sym typeface="+mn-lt"/>
              </a:rPr>
              <a:t>HDFS</a:t>
            </a:r>
            <a:r>
              <a:rPr lang="zh-CN" altLang="en-US" sz="2000" dirty="0">
                <a:solidFill>
                  <a:srgbClr val="595959"/>
                </a:solidFill>
                <a:latin typeface="微软雅黑" panose="020B0503020204020204" pitchFamily="34" charset="-122"/>
                <a:ea typeface="微软雅黑" panose="020B0503020204020204" pitchFamily="34" charset="-122"/>
                <a:sym typeface="+mn-lt"/>
              </a:rPr>
              <a:t>上的默认存储路径如下。</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7" name="原创设计师QQ598969553          _6"/>
          <p:cNvSpPr/>
          <p:nvPr/>
        </p:nvSpPr>
        <p:spPr>
          <a:xfrm>
            <a:off x="2692828" y="1768228"/>
            <a:ext cx="2880321"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92828" y="1887380"/>
            <a:ext cx="288032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表</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的数据模型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2478678" y="4149874"/>
            <a:ext cx="7416824" cy="1192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矩形 10"/>
          <p:cNvSpPr/>
          <p:nvPr/>
        </p:nvSpPr>
        <p:spPr>
          <a:xfrm>
            <a:off x="2692828" y="4400769"/>
            <a:ext cx="6920100"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hive.metastore.warehouse.dir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databasename.db</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tablename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8255445" y="4487653"/>
            <a:ext cx="1242139"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3" name="直接箭头连接符 12"/>
          <p:cNvCxnSpPr/>
          <p:nvPr/>
        </p:nvCxnSpPr>
        <p:spPr>
          <a:xfrm>
            <a:off x="8255445" y="4797946"/>
            <a:ext cx="0" cy="64807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7242927" y="5480486"/>
            <a:ext cx="1588584" cy="3720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7"/>
          <p:cNvSpPr txBox="1"/>
          <p:nvPr/>
        </p:nvSpPr>
        <p:spPr>
          <a:xfrm>
            <a:off x="7242927" y="5465470"/>
            <a:ext cx="227126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表示实际的表名</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原创设计师QQ598969553          _3"/>
          <p:cNvSpPr/>
          <p:nvPr/>
        </p:nvSpPr>
        <p:spPr>
          <a:xfrm>
            <a:off x="2044756" y="2092845"/>
            <a:ext cx="8100900" cy="4217269"/>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278782" y="2680461"/>
            <a:ext cx="7560840" cy="326961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sym typeface="+mn-lt"/>
              </a:rPr>
              <a:t>分区是</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提供的一种逻辑划分机制，用于在物理存储层（如</a:t>
            </a:r>
            <a:r>
              <a:rPr lang="en-US" altLang="zh-CN" sz="2000" dirty="0">
                <a:solidFill>
                  <a:srgbClr val="595959"/>
                </a:solidFill>
                <a:latin typeface="微软雅黑" panose="020B0503020204020204" pitchFamily="34" charset="-122"/>
                <a:ea typeface="微软雅黑" panose="020B0503020204020204" pitchFamily="34" charset="-122"/>
                <a:sym typeface="+mn-lt"/>
              </a:rPr>
              <a:t>HDFS</a:t>
            </a:r>
            <a:r>
              <a:rPr lang="zh-CN" altLang="en-US" sz="2000" dirty="0">
                <a:solidFill>
                  <a:srgbClr val="595959"/>
                </a:solidFill>
                <a:latin typeface="微软雅黑" panose="020B0503020204020204" pitchFamily="34" charset="-122"/>
                <a:ea typeface="微软雅黑" panose="020B0503020204020204" pitchFamily="34" charset="-122"/>
                <a:sym typeface="+mn-lt"/>
              </a:rPr>
              <a:t>）按照</a:t>
            </a:r>
            <a:r>
              <a:rPr lang="zh-CN" altLang="en-US" sz="2000" dirty="0">
                <a:solidFill>
                  <a:srgbClr val="1369B2"/>
                </a:solidFill>
                <a:latin typeface="微软雅黑" panose="020B0503020204020204" pitchFamily="34" charset="-122"/>
                <a:ea typeface="微软雅黑" panose="020B0503020204020204" pitchFamily="34" charset="-122"/>
                <a:sym typeface="+mn-lt"/>
              </a:rPr>
              <a:t>一个</a:t>
            </a:r>
            <a:r>
              <a:rPr lang="zh-CN" altLang="en-US" sz="2000" dirty="0">
                <a:solidFill>
                  <a:srgbClr val="595959"/>
                </a:solidFill>
                <a:latin typeface="微软雅黑" panose="020B0503020204020204" pitchFamily="34" charset="-122"/>
                <a:ea typeface="微软雅黑" panose="020B0503020204020204" pitchFamily="34" charset="-122"/>
                <a:sym typeface="+mn-lt"/>
              </a:rPr>
              <a:t>或</a:t>
            </a:r>
            <a:r>
              <a:rPr lang="zh-CN" altLang="en-US" sz="2000" dirty="0">
                <a:solidFill>
                  <a:srgbClr val="1369B2"/>
                </a:solidFill>
                <a:latin typeface="微软雅黑" panose="020B0503020204020204" pitchFamily="34" charset="-122"/>
                <a:ea typeface="微软雅黑" panose="020B0503020204020204" pitchFamily="34" charset="-122"/>
                <a:sym typeface="+mn-lt"/>
              </a:rPr>
              <a:t>多个维度</a:t>
            </a:r>
            <a:r>
              <a:rPr lang="zh-CN" altLang="en-US" sz="2000" dirty="0">
                <a:solidFill>
                  <a:srgbClr val="595959"/>
                </a:solidFill>
                <a:latin typeface="微软雅黑" panose="020B0503020204020204" pitchFamily="34" charset="-122"/>
                <a:ea typeface="微软雅黑" panose="020B0503020204020204" pitchFamily="34" charset="-122"/>
                <a:sym typeface="+mn-lt"/>
              </a:rPr>
              <a:t>，将同一张表的数据分布到不同的目录中。这种机制特别适用于按</a:t>
            </a:r>
            <a:r>
              <a:rPr lang="zh-CN" altLang="en-US" sz="2000" dirty="0">
                <a:solidFill>
                  <a:srgbClr val="1369B2"/>
                </a:solidFill>
                <a:latin typeface="微软雅黑" panose="020B0503020204020204" pitchFamily="34" charset="-122"/>
                <a:ea typeface="微软雅黑" panose="020B0503020204020204" pitchFamily="34" charset="-122"/>
                <a:sym typeface="+mn-lt"/>
              </a:rPr>
              <a:t>时间</a:t>
            </a:r>
            <a:r>
              <a:rPr lang="zh-CN" altLang="en-US" sz="2000" dirty="0">
                <a:solidFill>
                  <a:srgbClr val="595959"/>
                </a:solidFill>
                <a:latin typeface="微软雅黑" panose="020B0503020204020204" pitchFamily="34" charset="-122"/>
                <a:ea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sym typeface="+mn-lt"/>
              </a:rPr>
              <a:t>地域</a:t>
            </a:r>
            <a:r>
              <a:rPr lang="zh-CN" altLang="en-US" sz="2000" dirty="0">
                <a:solidFill>
                  <a:srgbClr val="595959"/>
                </a:solidFill>
                <a:latin typeface="微软雅黑" panose="020B0503020204020204" pitchFamily="34" charset="-122"/>
                <a:ea typeface="微软雅黑" panose="020B0503020204020204" pitchFamily="34" charset="-122"/>
                <a:sym typeface="+mn-lt"/>
              </a:rPr>
              <a:t>等维度对大规模数据进行切分的应用场景。</a:t>
            </a:r>
            <a:endParaRPr lang="en-US" altLang="zh-CN" sz="2000" dirty="0">
              <a:solidFill>
                <a:srgbClr val="595959"/>
              </a:solidFill>
              <a:latin typeface="微软雅黑" panose="020B0503020204020204" pitchFamily="34" charset="-122"/>
              <a:ea typeface="微软雅黑" panose="020B0503020204020204" pitchFamily="34" charset="-122"/>
              <a:sym typeface="+mn-lt"/>
            </a:endParaRPr>
          </a:p>
          <a:p>
            <a:pPr>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sym typeface="+mn-lt"/>
              </a:rPr>
              <a:t>在查询时，</a:t>
            </a:r>
            <a:r>
              <a:rPr lang="en-US" altLang="zh-CN" sz="2000" dirty="0">
                <a:solidFill>
                  <a:srgbClr val="595959"/>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会利用分区裁剪技术，仅读取目标分区的数据，从而避免</a:t>
            </a:r>
            <a:r>
              <a:rPr lang="zh-CN" altLang="en-US" sz="2000" dirty="0">
                <a:solidFill>
                  <a:srgbClr val="1369B2"/>
                </a:solidFill>
                <a:latin typeface="微软雅黑" panose="020B0503020204020204" pitchFamily="34" charset="-122"/>
                <a:ea typeface="微软雅黑" panose="020B0503020204020204" pitchFamily="34" charset="-122"/>
                <a:sym typeface="+mn-lt"/>
              </a:rPr>
              <a:t>全表扫描</a:t>
            </a:r>
            <a:r>
              <a:rPr lang="zh-CN" altLang="en-US" sz="2000" dirty="0">
                <a:solidFill>
                  <a:srgbClr val="595959"/>
                </a:solidFill>
                <a:latin typeface="微软雅黑" panose="020B0503020204020204" pitchFamily="34" charset="-122"/>
                <a:ea typeface="微软雅黑" panose="020B0503020204020204" pitchFamily="34" charset="-122"/>
                <a:sym typeface="+mn-lt"/>
              </a:rPr>
              <a:t>，大幅减少不必要的数据读取，并显著提升查询效率。</a:t>
            </a:r>
            <a:endParaRPr lang="zh-CN" altLang="en-US" sz="2000" dirty="0">
              <a:solidFill>
                <a:srgbClr val="595959"/>
              </a:solidFill>
              <a:latin typeface="微软雅黑" panose="020B0503020204020204" pitchFamily="34" charset="-122"/>
              <a:ea typeface="微软雅黑" panose="020B0503020204020204" pitchFamily="34" charset="-122"/>
              <a:sym typeface="+mn-lt"/>
            </a:endParaRPr>
          </a:p>
        </p:txBody>
      </p:sp>
      <p:sp>
        <p:nvSpPr>
          <p:cNvPr id="7" name="原创设计师QQ598969553          _6"/>
          <p:cNvSpPr/>
          <p:nvPr/>
        </p:nvSpPr>
        <p:spPr>
          <a:xfrm>
            <a:off x="2692828" y="1768228"/>
            <a:ext cx="2880321"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92828" y="1887380"/>
            <a:ext cx="288032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分区</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的数据模型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原创设计师QQ598969553          _3"/>
          <p:cNvSpPr/>
          <p:nvPr/>
        </p:nvSpPr>
        <p:spPr>
          <a:xfrm>
            <a:off x="2044756" y="2092845"/>
            <a:ext cx="8100900" cy="4217269"/>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278782" y="2451663"/>
            <a:ext cx="7776864" cy="234628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sym typeface="+mn-lt"/>
              </a:rPr>
              <a:t>在物理存储层，</a:t>
            </a:r>
            <a:r>
              <a:rPr lang="en-US" altLang="zh-CN" sz="2000" dirty="0">
                <a:solidFill>
                  <a:srgbClr val="1369B2"/>
                </a:solidFill>
                <a:latin typeface="微软雅黑" panose="020B0503020204020204" pitchFamily="34" charset="-122"/>
                <a:ea typeface="微软雅黑" panose="020B0503020204020204" pitchFamily="34" charset="-122"/>
                <a:sym typeface="+mn-lt"/>
              </a:rPr>
              <a:t>Hive</a:t>
            </a:r>
            <a:r>
              <a:rPr lang="zh-CN" altLang="en-US" sz="2000" dirty="0">
                <a:solidFill>
                  <a:srgbClr val="595959"/>
                </a:solidFill>
                <a:latin typeface="微软雅黑" panose="020B0503020204020204" pitchFamily="34" charset="-122"/>
                <a:ea typeface="微软雅黑" panose="020B0503020204020204" pitchFamily="34" charset="-122"/>
                <a:sym typeface="+mn-lt"/>
              </a:rPr>
              <a:t>会在</a:t>
            </a:r>
            <a:r>
              <a:rPr lang="en-US" altLang="zh-CN" sz="2000" dirty="0">
                <a:solidFill>
                  <a:srgbClr val="1369B2"/>
                </a:solidFill>
                <a:latin typeface="微软雅黑" panose="020B0503020204020204" pitchFamily="34" charset="-122"/>
                <a:ea typeface="微软雅黑" panose="020B0503020204020204" pitchFamily="34" charset="-122"/>
                <a:sym typeface="+mn-lt"/>
              </a:rPr>
              <a:t>HDFS</a:t>
            </a:r>
            <a:r>
              <a:rPr lang="zh-CN" altLang="en-US" sz="2000" dirty="0">
                <a:solidFill>
                  <a:srgbClr val="595959"/>
                </a:solidFill>
                <a:latin typeface="微软雅黑" panose="020B0503020204020204" pitchFamily="34" charset="-122"/>
                <a:ea typeface="微软雅黑" panose="020B0503020204020204" pitchFamily="34" charset="-122"/>
                <a:sym typeface="+mn-lt"/>
              </a:rPr>
              <a:t>上为每个分区创建一个独立的目录，目录名以“</a:t>
            </a:r>
            <a:r>
              <a:rPr lang="zh-CN" altLang="en-US" sz="2000" dirty="0">
                <a:solidFill>
                  <a:srgbClr val="1369B2"/>
                </a:solidFill>
                <a:latin typeface="微软雅黑" panose="020B0503020204020204" pitchFamily="34" charset="-122"/>
                <a:ea typeface="微软雅黑" panose="020B0503020204020204" pitchFamily="34" charset="-122"/>
                <a:sym typeface="+mn-lt"/>
              </a:rPr>
              <a:t>分区字段</a:t>
            </a:r>
            <a:r>
              <a:rPr lang="en-US" altLang="zh-CN" sz="2000" dirty="0">
                <a:solidFill>
                  <a:srgbClr val="1369B2"/>
                </a:solidFill>
                <a:latin typeface="微软雅黑" panose="020B0503020204020204" pitchFamily="34" charset="-122"/>
                <a:ea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sym typeface="+mn-lt"/>
              </a:rPr>
              <a:t>分区值</a:t>
            </a:r>
            <a:r>
              <a:rPr lang="zh-CN" altLang="en-US" sz="2000" dirty="0">
                <a:solidFill>
                  <a:srgbClr val="595959"/>
                </a:solidFill>
                <a:latin typeface="微软雅黑" panose="020B0503020204020204" pitchFamily="34" charset="-122"/>
                <a:ea typeface="微软雅黑" panose="020B0503020204020204" pitchFamily="34" charset="-122"/>
                <a:sym typeface="+mn-lt"/>
              </a:rPr>
              <a:t>”的形式命名，其中分区字段用于</a:t>
            </a:r>
            <a:r>
              <a:rPr lang="zh-CN" altLang="en-US" sz="2000" dirty="0">
                <a:solidFill>
                  <a:srgbClr val="1369B2"/>
                </a:solidFill>
                <a:latin typeface="微软雅黑" panose="020B0503020204020204" pitchFamily="34" charset="-122"/>
                <a:ea typeface="微软雅黑" panose="020B0503020204020204" pitchFamily="34" charset="-122"/>
                <a:sym typeface="+mn-lt"/>
              </a:rPr>
              <a:t>划分表数据</a:t>
            </a:r>
            <a:r>
              <a:rPr lang="zh-CN" altLang="en-US" sz="2000" dirty="0">
                <a:solidFill>
                  <a:srgbClr val="595959"/>
                </a:solidFill>
                <a:latin typeface="微软雅黑" panose="020B0503020204020204" pitchFamily="34" charset="-122"/>
                <a:ea typeface="微软雅黑" panose="020B0503020204020204" pitchFamily="34" charset="-122"/>
                <a:sym typeface="+mn-lt"/>
              </a:rPr>
              <a:t>，不属于表实际存储数据的字段；分区值是分区字段的具体取值。当表所属的数据库不是</a:t>
            </a:r>
            <a:r>
              <a:rPr lang="en-US" altLang="zh-CN" sz="2000" dirty="0">
                <a:solidFill>
                  <a:srgbClr val="595959"/>
                </a:solidFill>
                <a:latin typeface="微软雅黑" panose="020B0503020204020204" pitchFamily="34" charset="-122"/>
                <a:ea typeface="微软雅黑" panose="020B0503020204020204" pitchFamily="34" charset="-122"/>
                <a:sym typeface="+mn-lt"/>
              </a:rPr>
              <a:t>default</a:t>
            </a:r>
            <a:r>
              <a:rPr lang="zh-CN" altLang="en-US" sz="2000" dirty="0">
                <a:solidFill>
                  <a:srgbClr val="595959"/>
                </a:solidFill>
                <a:latin typeface="微软雅黑" panose="020B0503020204020204" pitchFamily="34" charset="-122"/>
                <a:ea typeface="微软雅黑" panose="020B0503020204020204" pitchFamily="34" charset="-122"/>
                <a:sym typeface="+mn-lt"/>
              </a:rPr>
              <a:t>数据库时，其包含的分区在</a:t>
            </a:r>
            <a:r>
              <a:rPr lang="en-US" altLang="zh-CN" sz="2000" dirty="0">
                <a:solidFill>
                  <a:srgbClr val="595959"/>
                </a:solidFill>
                <a:latin typeface="微软雅黑" panose="020B0503020204020204" pitchFamily="34" charset="-122"/>
                <a:ea typeface="微软雅黑" panose="020B0503020204020204" pitchFamily="34" charset="-122"/>
                <a:sym typeface="+mn-lt"/>
              </a:rPr>
              <a:t>HDFS</a:t>
            </a:r>
            <a:r>
              <a:rPr lang="zh-CN" altLang="en-US" sz="2000" dirty="0">
                <a:solidFill>
                  <a:srgbClr val="595959"/>
                </a:solidFill>
                <a:latin typeface="微软雅黑" panose="020B0503020204020204" pitchFamily="34" charset="-122"/>
                <a:ea typeface="微软雅黑" panose="020B0503020204020204" pitchFamily="34" charset="-122"/>
                <a:sym typeface="+mn-lt"/>
              </a:rPr>
              <a:t>上的默认存储路径如下。</a:t>
            </a:r>
            <a:endParaRPr lang="zh-CN" altLang="en-US" sz="2000" dirty="0">
              <a:solidFill>
                <a:srgbClr val="595959"/>
              </a:solidFill>
              <a:latin typeface="微软雅黑" panose="020B0503020204020204" pitchFamily="34" charset="-122"/>
              <a:ea typeface="微软雅黑" panose="020B0503020204020204" pitchFamily="34" charset="-122"/>
              <a:sym typeface="+mn-lt"/>
            </a:endParaRPr>
          </a:p>
        </p:txBody>
      </p:sp>
      <p:sp>
        <p:nvSpPr>
          <p:cNvPr id="7" name="原创设计师QQ598969553          _6"/>
          <p:cNvSpPr/>
          <p:nvPr/>
        </p:nvSpPr>
        <p:spPr>
          <a:xfrm>
            <a:off x="2692828" y="1768228"/>
            <a:ext cx="2880321"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92828" y="1887380"/>
            <a:ext cx="288032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分区</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的数据模型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2386794" y="4941962"/>
            <a:ext cx="7416824" cy="1192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矩形 10"/>
          <p:cNvSpPr/>
          <p:nvPr/>
        </p:nvSpPr>
        <p:spPr>
          <a:xfrm>
            <a:off x="2494806" y="5100762"/>
            <a:ext cx="7018352"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hive.metastore.warehouse.dir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databasename.db</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/column=value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2502192" y="5601825"/>
            <a:ext cx="1648794" cy="37334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3" name="直接箭头连接符 12"/>
          <p:cNvCxnSpPr/>
          <p:nvPr/>
        </p:nvCxnSpPr>
        <p:spPr>
          <a:xfrm>
            <a:off x="3934966" y="5975169"/>
            <a:ext cx="864100"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806882" y="5711470"/>
            <a:ext cx="4024627" cy="3720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7"/>
          <p:cNvSpPr txBox="1"/>
          <p:nvPr/>
        </p:nvSpPr>
        <p:spPr>
          <a:xfrm>
            <a:off x="4806882" y="5696454"/>
            <a:ext cx="4312659"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en-US" altLang="zh-CN" sz="1600" dirty="0">
                <a:solidFill>
                  <a:srgbClr val="FF0000"/>
                </a:solidFill>
                <a:latin typeface="微软雅黑" panose="020B0503020204020204" pitchFamily="34" charset="-122"/>
                <a:ea typeface="微软雅黑" panose="020B0503020204020204" pitchFamily="34" charset="-122"/>
              </a:rPr>
              <a:t>column</a:t>
            </a:r>
            <a:r>
              <a:rPr lang="zh-CN" altLang="en-US" sz="1600" dirty="0">
                <a:solidFill>
                  <a:srgbClr val="FF0000"/>
                </a:solidFill>
                <a:latin typeface="微软雅黑" panose="020B0503020204020204" pitchFamily="34" charset="-122"/>
                <a:ea typeface="微软雅黑" panose="020B0503020204020204" pitchFamily="34" charset="-122"/>
              </a:rPr>
              <a:t>和</a:t>
            </a:r>
            <a:r>
              <a:rPr lang="en-US" altLang="zh-CN" sz="1600" dirty="0">
                <a:solidFill>
                  <a:srgbClr val="FF0000"/>
                </a:solidFill>
                <a:latin typeface="微软雅黑" panose="020B0503020204020204" pitchFamily="34" charset="-122"/>
                <a:ea typeface="微软雅黑" panose="020B0503020204020204" pitchFamily="34" charset="-122"/>
              </a:rPr>
              <a:t>value</a:t>
            </a:r>
            <a:r>
              <a:rPr lang="zh-CN" altLang="en-US" sz="1600" dirty="0">
                <a:solidFill>
                  <a:srgbClr val="FF0000"/>
                </a:solidFill>
                <a:latin typeface="微软雅黑" panose="020B0503020204020204" pitchFamily="34" charset="-122"/>
                <a:ea typeface="微软雅黑" panose="020B0503020204020204" pitchFamily="34" charset="-122"/>
              </a:rPr>
              <a:t>分别表示分区字段和分区值</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原创设计师QQ598969553          _3"/>
          <p:cNvSpPr/>
          <p:nvPr/>
        </p:nvSpPr>
        <p:spPr>
          <a:xfrm>
            <a:off x="2044756" y="2092845"/>
            <a:ext cx="8100900" cy="4217269"/>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原创设计师QQ598969553          _4"/>
          <p:cNvSpPr/>
          <p:nvPr/>
        </p:nvSpPr>
        <p:spPr>
          <a:xfrm>
            <a:off x="2278782" y="2501108"/>
            <a:ext cx="7776864" cy="378289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dirty="0">
                <a:solidFill>
                  <a:srgbClr val="595959"/>
                </a:solidFill>
                <a:latin typeface="微软雅黑" panose="020B0503020204020204" pitchFamily="34" charset="-122"/>
                <a:ea typeface="微软雅黑" panose="020B0503020204020204" pitchFamily="34" charset="-122"/>
                <a:sym typeface="+mn-lt"/>
              </a:rPr>
              <a:t>在</a:t>
            </a:r>
            <a:r>
              <a:rPr lang="en-US" altLang="zh-CN" dirty="0">
                <a:solidFill>
                  <a:srgbClr val="595959"/>
                </a:solidFill>
                <a:latin typeface="微软雅黑" panose="020B0503020204020204" pitchFamily="34" charset="-122"/>
                <a:ea typeface="微软雅黑" panose="020B0503020204020204" pitchFamily="34" charset="-122"/>
                <a:sym typeface="+mn-lt"/>
              </a:rPr>
              <a:t>Hive</a:t>
            </a:r>
            <a:r>
              <a:rPr lang="zh-CN" altLang="en-US" dirty="0">
                <a:solidFill>
                  <a:srgbClr val="595959"/>
                </a:solidFill>
                <a:latin typeface="微软雅黑" panose="020B0503020204020204" pitchFamily="34" charset="-122"/>
                <a:ea typeface="微软雅黑" panose="020B0503020204020204" pitchFamily="34" charset="-122"/>
                <a:sym typeface="+mn-lt"/>
              </a:rPr>
              <a:t>中，分桶是将表或分区中的数据进一步划分为多个数据文件的划分机制。分桶有助于均衡数据分布，提升</a:t>
            </a:r>
            <a:r>
              <a:rPr lang="zh-CN" altLang="en-US" dirty="0">
                <a:solidFill>
                  <a:srgbClr val="1369B2"/>
                </a:solidFill>
                <a:latin typeface="微软雅黑" panose="020B0503020204020204" pitchFamily="34" charset="-122"/>
                <a:ea typeface="微软雅黑" panose="020B0503020204020204" pitchFamily="34" charset="-122"/>
                <a:sym typeface="+mn-lt"/>
              </a:rPr>
              <a:t>连接查询</a:t>
            </a:r>
            <a:r>
              <a:rPr lang="zh-CN" altLang="en-US" dirty="0">
                <a:solidFill>
                  <a:srgbClr val="595959"/>
                </a:solidFill>
                <a:latin typeface="微软雅黑" panose="020B0503020204020204" pitchFamily="34" charset="-122"/>
                <a:ea typeface="微软雅黑" panose="020B0503020204020204" pitchFamily="34" charset="-122"/>
                <a:sym typeface="+mn-lt"/>
              </a:rPr>
              <a:t>、</a:t>
            </a:r>
            <a:r>
              <a:rPr lang="zh-CN" altLang="en-US" dirty="0">
                <a:solidFill>
                  <a:srgbClr val="1369B2"/>
                </a:solidFill>
                <a:latin typeface="微软雅黑" panose="020B0503020204020204" pitchFamily="34" charset="-122"/>
                <a:ea typeface="微软雅黑" panose="020B0503020204020204" pitchFamily="34" charset="-122"/>
                <a:sym typeface="+mn-lt"/>
              </a:rPr>
              <a:t>抽样查询</a:t>
            </a:r>
            <a:r>
              <a:rPr lang="zh-CN" altLang="en-US" dirty="0">
                <a:solidFill>
                  <a:srgbClr val="595959"/>
                </a:solidFill>
                <a:latin typeface="微软雅黑" panose="020B0503020204020204" pitchFamily="34" charset="-122"/>
                <a:ea typeface="微软雅黑" panose="020B0503020204020204" pitchFamily="34" charset="-122"/>
                <a:sym typeface="+mn-lt"/>
              </a:rPr>
              <a:t>等特定类型查询的执行效率。</a:t>
            </a:r>
            <a:endParaRPr lang="zh-CN" altLang="en-US" dirty="0">
              <a:solidFill>
                <a:srgbClr val="595959"/>
              </a:solidFill>
              <a:latin typeface="微软雅黑" panose="020B0503020204020204" pitchFamily="34" charset="-122"/>
              <a:ea typeface="微软雅黑" panose="020B0503020204020204" pitchFamily="34" charset="-122"/>
              <a:sym typeface="+mn-lt"/>
            </a:endParaRPr>
          </a:p>
          <a:p>
            <a:pPr>
              <a:lnSpc>
                <a:spcPct val="150000"/>
              </a:lnSpc>
            </a:pPr>
            <a:r>
              <a:rPr lang="zh-CN" altLang="en-US" dirty="0">
                <a:solidFill>
                  <a:srgbClr val="595959"/>
                </a:solidFill>
                <a:latin typeface="微软雅黑" panose="020B0503020204020204" pitchFamily="34" charset="-122"/>
                <a:ea typeface="微软雅黑" panose="020B0503020204020204" pitchFamily="34" charset="-122"/>
                <a:sym typeface="+mn-lt"/>
              </a:rPr>
              <a:t>分桶拆分数据的规则是，根据指定的</a:t>
            </a:r>
            <a:r>
              <a:rPr lang="zh-CN" altLang="en-US" dirty="0">
                <a:solidFill>
                  <a:srgbClr val="1369B2"/>
                </a:solidFill>
                <a:latin typeface="微软雅黑" panose="020B0503020204020204" pitchFamily="34" charset="-122"/>
                <a:ea typeface="微软雅黑" panose="020B0503020204020204" pitchFamily="34" charset="-122"/>
                <a:sym typeface="+mn-lt"/>
              </a:rPr>
              <a:t>分桶数量</a:t>
            </a:r>
            <a:r>
              <a:rPr lang="zh-CN" altLang="en-US" dirty="0">
                <a:solidFill>
                  <a:srgbClr val="595959"/>
                </a:solidFill>
                <a:latin typeface="微软雅黑" panose="020B0503020204020204" pitchFamily="34" charset="-122"/>
                <a:ea typeface="微软雅黑" panose="020B0503020204020204" pitchFamily="34" charset="-122"/>
                <a:sym typeface="+mn-lt"/>
              </a:rPr>
              <a:t>，对表中分桶字段的值进行哈希计算，取哈希值的</a:t>
            </a:r>
            <a:r>
              <a:rPr lang="zh-CN" altLang="en-US" dirty="0">
                <a:solidFill>
                  <a:srgbClr val="1369B2"/>
                </a:solidFill>
                <a:latin typeface="微软雅黑" panose="020B0503020204020204" pitchFamily="34" charset="-122"/>
                <a:ea typeface="微软雅黑" panose="020B0503020204020204" pitchFamily="34" charset="-122"/>
                <a:sym typeface="+mn-lt"/>
              </a:rPr>
              <a:t>绝对值</a:t>
            </a:r>
            <a:r>
              <a:rPr lang="zh-CN" altLang="en-US" dirty="0">
                <a:solidFill>
                  <a:srgbClr val="595959"/>
                </a:solidFill>
                <a:latin typeface="微软雅黑" panose="020B0503020204020204" pitchFamily="34" charset="-122"/>
                <a:ea typeface="微软雅黑" panose="020B0503020204020204" pitchFamily="34" charset="-122"/>
                <a:sym typeface="+mn-lt"/>
              </a:rPr>
              <a:t>再与</a:t>
            </a:r>
            <a:r>
              <a:rPr lang="zh-CN" altLang="en-US" dirty="0">
                <a:solidFill>
                  <a:srgbClr val="1369B2"/>
                </a:solidFill>
                <a:latin typeface="微软雅黑" panose="020B0503020204020204" pitchFamily="34" charset="-122"/>
                <a:ea typeface="微软雅黑" panose="020B0503020204020204" pitchFamily="34" charset="-122"/>
                <a:sym typeface="+mn-lt"/>
              </a:rPr>
              <a:t>分桶数量取模</a:t>
            </a:r>
            <a:r>
              <a:rPr lang="zh-CN" altLang="en-US" dirty="0">
                <a:solidFill>
                  <a:srgbClr val="595959"/>
                </a:solidFill>
                <a:latin typeface="微软雅黑" panose="020B0503020204020204" pitchFamily="34" charset="-122"/>
                <a:ea typeface="微软雅黑" panose="020B0503020204020204" pitchFamily="34" charset="-122"/>
                <a:sym typeface="+mn-lt"/>
              </a:rPr>
              <a:t>，余数相同的记录会被分配到同一个数据文件中。分桶数量决定了拆分后生成的数据文件数量，通常每个桶对应一个数据文件，但在事务表、多次写入或文件合并等场景下，</a:t>
            </a:r>
            <a:r>
              <a:rPr lang="zh-CN" altLang="en-US" dirty="0">
                <a:solidFill>
                  <a:srgbClr val="1369B2"/>
                </a:solidFill>
                <a:latin typeface="微软雅黑" panose="020B0503020204020204" pitchFamily="34" charset="-122"/>
                <a:ea typeface="微软雅黑" panose="020B0503020204020204" pitchFamily="34" charset="-122"/>
                <a:sym typeface="+mn-lt"/>
              </a:rPr>
              <a:t>一个桶可能对应多个数据文件</a:t>
            </a:r>
            <a:r>
              <a:rPr lang="zh-CN" altLang="en-US" dirty="0">
                <a:solidFill>
                  <a:srgbClr val="595959"/>
                </a:solidFill>
                <a:latin typeface="微软雅黑" panose="020B0503020204020204" pitchFamily="34" charset="-122"/>
                <a:ea typeface="微软雅黑" panose="020B0503020204020204" pitchFamily="34" charset="-122"/>
                <a:sym typeface="+mn-lt"/>
              </a:rPr>
              <a:t>。</a:t>
            </a:r>
            <a:endParaRPr lang="zh-CN" altLang="en-US" dirty="0">
              <a:solidFill>
                <a:srgbClr val="595959"/>
              </a:solidFill>
              <a:latin typeface="微软雅黑" panose="020B0503020204020204" pitchFamily="34" charset="-122"/>
              <a:ea typeface="微软雅黑" panose="020B0503020204020204" pitchFamily="34" charset="-122"/>
              <a:sym typeface="+mn-lt"/>
            </a:endParaRPr>
          </a:p>
          <a:p>
            <a:pPr>
              <a:lnSpc>
                <a:spcPct val="150000"/>
              </a:lnSpc>
            </a:pPr>
            <a:r>
              <a:rPr lang="zh-CN" altLang="en-US" dirty="0">
                <a:solidFill>
                  <a:srgbClr val="595959"/>
                </a:solidFill>
                <a:latin typeface="微软雅黑" panose="020B0503020204020204" pitchFamily="34" charset="-122"/>
                <a:ea typeface="微软雅黑" panose="020B0503020204020204" pitchFamily="34" charset="-122"/>
                <a:sym typeface="+mn-lt"/>
              </a:rPr>
              <a:t>在物理层面，表或分区的数据会在对应的存储目录下划分为多个文件。</a:t>
            </a:r>
            <a:endParaRPr lang="zh-CN" altLang="en-US" dirty="0">
              <a:solidFill>
                <a:srgbClr val="595959"/>
              </a:solidFill>
              <a:latin typeface="微软雅黑" panose="020B0503020204020204" pitchFamily="34" charset="-122"/>
              <a:ea typeface="微软雅黑" panose="020B0503020204020204" pitchFamily="34" charset="-122"/>
              <a:sym typeface="+mn-lt"/>
            </a:endParaRPr>
          </a:p>
        </p:txBody>
      </p:sp>
      <p:sp>
        <p:nvSpPr>
          <p:cNvPr id="7" name="原创设计师QQ598969553          _6"/>
          <p:cNvSpPr/>
          <p:nvPr/>
        </p:nvSpPr>
        <p:spPr>
          <a:xfrm>
            <a:off x="2692828" y="1768228"/>
            <a:ext cx="2880321" cy="669600"/>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8" name="原创设计师QQ598969553          _7"/>
          <p:cNvSpPr txBox="1"/>
          <p:nvPr/>
        </p:nvSpPr>
        <p:spPr>
          <a:xfrm>
            <a:off x="2692828" y="1887380"/>
            <a:ext cx="288032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660">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分桶</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1.3.1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的数据模型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6184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的数据类型，能够描述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原生数据类型</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复杂数据类型</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的概念。</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原创设计师QQ598969553          _4"/>
          <p:cNvSpPr/>
          <p:nvPr/>
        </p:nvSpPr>
        <p:spPr>
          <a:xfrm>
            <a:off x="1004331" y="1053530"/>
            <a:ext cx="10347460"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数据类型决定了表中字段的数据格式。</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的数据类型体系围绕</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SQL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兼容性与分布式数据处理需求设计，涵盖</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原生数据类型</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Primitive Data Types</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复杂数据类型</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Complex Data Types</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）两大类，具体介绍如下。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grpSp>
        <p:nvGrpSpPr>
          <p:cNvPr id="11" name="组合 10"/>
          <p:cNvGrpSpPr/>
          <p:nvPr/>
        </p:nvGrpSpPr>
        <p:grpSpPr>
          <a:xfrm>
            <a:off x="2422799" y="3357786"/>
            <a:ext cx="7392567" cy="2887732"/>
            <a:chOff x="2734656" y="2791708"/>
            <a:chExt cx="5343198" cy="2087200"/>
          </a:xfrm>
        </p:grpSpPr>
        <p:sp>
          <p:nvSpPr>
            <p:cNvPr id="12" name="Freeform 76"/>
            <p:cNvSpPr/>
            <p:nvPr/>
          </p:nvSpPr>
          <p:spPr bwMode="auto">
            <a:xfrm>
              <a:off x="3852098" y="4137032"/>
              <a:ext cx="66057" cy="731292"/>
            </a:xfrm>
            <a:custGeom>
              <a:avLst/>
              <a:gdLst>
                <a:gd name="T0" fmla="*/ 0 w 54"/>
                <a:gd name="T1" fmla="*/ 26 h 598"/>
                <a:gd name="T2" fmla="*/ 0 w 54"/>
                <a:gd name="T3" fmla="*/ 570 h 598"/>
                <a:gd name="T4" fmla="*/ 0 w 54"/>
                <a:gd name="T5" fmla="*/ 570 h 598"/>
                <a:gd name="T6" fmla="*/ 2 w 54"/>
                <a:gd name="T7" fmla="*/ 582 h 598"/>
                <a:gd name="T8" fmla="*/ 8 w 54"/>
                <a:gd name="T9" fmla="*/ 590 h 598"/>
                <a:gd name="T10" fmla="*/ 16 w 54"/>
                <a:gd name="T11" fmla="*/ 596 h 598"/>
                <a:gd name="T12" fmla="*/ 26 w 54"/>
                <a:gd name="T13" fmla="*/ 598 h 598"/>
                <a:gd name="T14" fmla="*/ 26 w 54"/>
                <a:gd name="T15" fmla="*/ 598 h 598"/>
                <a:gd name="T16" fmla="*/ 38 w 54"/>
                <a:gd name="T17" fmla="*/ 596 h 598"/>
                <a:gd name="T18" fmla="*/ 46 w 54"/>
                <a:gd name="T19" fmla="*/ 590 h 598"/>
                <a:gd name="T20" fmla="*/ 52 w 54"/>
                <a:gd name="T21" fmla="*/ 582 h 598"/>
                <a:gd name="T22" fmla="*/ 54 w 54"/>
                <a:gd name="T23" fmla="*/ 570 h 598"/>
                <a:gd name="T24" fmla="*/ 54 w 54"/>
                <a:gd name="T25" fmla="*/ 26 h 598"/>
                <a:gd name="T26" fmla="*/ 54 w 54"/>
                <a:gd name="T27" fmla="*/ 26 h 598"/>
                <a:gd name="T28" fmla="*/ 52 w 54"/>
                <a:gd name="T29" fmla="*/ 16 h 598"/>
                <a:gd name="T30" fmla="*/ 46 w 54"/>
                <a:gd name="T31" fmla="*/ 8 h 598"/>
                <a:gd name="T32" fmla="*/ 38 w 54"/>
                <a:gd name="T33" fmla="*/ 2 h 598"/>
                <a:gd name="T34" fmla="*/ 26 w 54"/>
                <a:gd name="T35" fmla="*/ 0 h 598"/>
                <a:gd name="T36" fmla="*/ 26 w 54"/>
                <a:gd name="T37" fmla="*/ 0 h 598"/>
                <a:gd name="T38" fmla="*/ 16 w 54"/>
                <a:gd name="T39" fmla="*/ 2 h 598"/>
                <a:gd name="T40" fmla="*/ 8 w 54"/>
                <a:gd name="T41" fmla="*/ 8 h 598"/>
                <a:gd name="T42" fmla="*/ 2 w 54"/>
                <a:gd name="T43" fmla="*/ 16 h 598"/>
                <a:gd name="T44" fmla="*/ 0 w 54"/>
                <a:gd name="T45" fmla="*/ 26 h 598"/>
                <a:gd name="T46" fmla="*/ 0 w 54"/>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
                <a:gd name="T73" fmla="*/ 0 h 598"/>
                <a:gd name="T74" fmla="*/ 54 w 54"/>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 h="598">
                  <a:moveTo>
                    <a:pt x="0" y="26"/>
                  </a:moveTo>
                  <a:lnTo>
                    <a:pt x="0" y="570"/>
                  </a:lnTo>
                  <a:lnTo>
                    <a:pt x="2" y="582"/>
                  </a:lnTo>
                  <a:lnTo>
                    <a:pt x="8" y="590"/>
                  </a:lnTo>
                  <a:lnTo>
                    <a:pt x="16" y="596"/>
                  </a:lnTo>
                  <a:lnTo>
                    <a:pt x="26" y="598"/>
                  </a:lnTo>
                  <a:lnTo>
                    <a:pt x="38" y="596"/>
                  </a:lnTo>
                  <a:lnTo>
                    <a:pt x="46" y="590"/>
                  </a:lnTo>
                  <a:lnTo>
                    <a:pt x="52" y="582"/>
                  </a:lnTo>
                  <a:lnTo>
                    <a:pt x="54" y="570"/>
                  </a:lnTo>
                  <a:lnTo>
                    <a:pt x="54" y="26"/>
                  </a:lnTo>
                  <a:lnTo>
                    <a:pt x="52" y="16"/>
                  </a:lnTo>
                  <a:lnTo>
                    <a:pt x="46" y="8"/>
                  </a:lnTo>
                  <a:lnTo>
                    <a:pt x="38" y="2"/>
                  </a:lnTo>
                  <a:lnTo>
                    <a:pt x="26" y="0"/>
                  </a:lnTo>
                  <a:lnTo>
                    <a:pt x="16"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3" name="Freeform 77"/>
            <p:cNvSpPr/>
            <p:nvPr/>
          </p:nvSpPr>
          <p:spPr bwMode="auto">
            <a:xfrm>
              <a:off x="3852097" y="4825693"/>
              <a:ext cx="3116958" cy="53215"/>
            </a:xfrm>
            <a:custGeom>
              <a:avLst/>
              <a:gdLst>
                <a:gd name="T0" fmla="*/ 26 w 3162"/>
                <a:gd name="T1" fmla="*/ 0 h 54"/>
                <a:gd name="T2" fmla="*/ 26 w 3162"/>
                <a:gd name="T3" fmla="*/ 0 h 54"/>
                <a:gd name="T4" fmla="*/ 16 w 3162"/>
                <a:gd name="T5" fmla="*/ 2 h 54"/>
                <a:gd name="T6" fmla="*/ 8 w 3162"/>
                <a:gd name="T7" fmla="*/ 8 h 54"/>
                <a:gd name="T8" fmla="*/ 2 w 3162"/>
                <a:gd name="T9" fmla="*/ 16 h 54"/>
                <a:gd name="T10" fmla="*/ 0 w 3162"/>
                <a:gd name="T11" fmla="*/ 26 h 54"/>
                <a:gd name="T12" fmla="*/ 0 w 3162"/>
                <a:gd name="T13" fmla="*/ 26 h 54"/>
                <a:gd name="T14" fmla="*/ 2 w 3162"/>
                <a:gd name="T15" fmla="*/ 38 h 54"/>
                <a:gd name="T16" fmla="*/ 8 w 3162"/>
                <a:gd name="T17" fmla="*/ 46 h 54"/>
                <a:gd name="T18" fmla="*/ 16 w 3162"/>
                <a:gd name="T19" fmla="*/ 52 h 54"/>
                <a:gd name="T20" fmla="*/ 26 w 3162"/>
                <a:gd name="T21" fmla="*/ 54 h 54"/>
                <a:gd name="T22" fmla="*/ 3134 w 3162"/>
                <a:gd name="T23" fmla="*/ 54 h 54"/>
                <a:gd name="T24" fmla="*/ 3134 w 3162"/>
                <a:gd name="T25" fmla="*/ 54 h 54"/>
                <a:gd name="T26" fmla="*/ 3144 w 3162"/>
                <a:gd name="T27" fmla="*/ 52 h 54"/>
                <a:gd name="T28" fmla="*/ 3154 w 3162"/>
                <a:gd name="T29" fmla="*/ 46 h 54"/>
                <a:gd name="T30" fmla="*/ 3160 w 3162"/>
                <a:gd name="T31" fmla="*/ 38 h 54"/>
                <a:gd name="T32" fmla="*/ 3162 w 3162"/>
                <a:gd name="T33" fmla="*/ 26 h 54"/>
                <a:gd name="T34" fmla="*/ 3162 w 3162"/>
                <a:gd name="T35" fmla="*/ 26 h 54"/>
                <a:gd name="T36" fmla="*/ 3160 w 3162"/>
                <a:gd name="T37" fmla="*/ 16 h 54"/>
                <a:gd name="T38" fmla="*/ 3154 w 3162"/>
                <a:gd name="T39" fmla="*/ 8 h 54"/>
                <a:gd name="T40" fmla="*/ 3144 w 3162"/>
                <a:gd name="T41" fmla="*/ 2 h 54"/>
                <a:gd name="T42" fmla="*/ 3134 w 3162"/>
                <a:gd name="T43" fmla="*/ 0 h 54"/>
                <a:gd name="T44" fmla="*/ 26 w 3162"/>
                <a:gd name="T45" fmla="*/ 0 h 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62"/>
                <a:gd name="T70" fmla="*/ 0 h 54"/>
                <a:gd name="T71" fmla="*/ 3162 w 3162"/>
                <a:gd name="T72" fmla="*/ 54 h 5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62" h="54">
                  <a:moveTo>
                    <a:pt x="26" y="0"/>
                  </a:moveTo>
                  <a:lnTo>
                    <a:pt x="26" y="0"/>
                  </a:lnTo>
                  <a:lnTo>
                    <a:pt x="16" y="2"/>
                  </a:lnTo>
                  <a:lnTo>
                    <a:pt x="8" y="8"/>
                  </a:lnTo>
                  <a:lnTo>
                    <a:pt x="2" y="16"/>
                  </a:lnTo>
                  <a:lnTo>
                    <a:pt x="0" y="26"/>
                  </a:lnTo>
                  <a:lnTo>
                    <a:pt x="2" y="38"/>
                  </a:lnTo>
                  <a:lnTo>
                    <a:pt x="8" y="46"/>
                  </a:lnTo>
                  <a:lnTo>
                    <a:pt x="16" y="52"/>
                  </a:lnTo>
                  <a:lnTo>
                    <a:pt x="26" y="54"/>
                  </a:lnTo>
                  <a:lnTo>
                    <a:pt x="3134" y="54"/>
                  </a:lnTo>
                  <a:lnTo>
                    <a:pt x="3144" y="52"/>
                  </a:lnTo>
                  <a:lnTo>
                    <a:pt x="3154" y="46"/>
                  </a:lnTo>
                  <a:lnTo>
                    <a:pt x="3160" y="38"/>
                  </a:lnTo>
                  <a:lnTo>
                    <a:pt x="3162" y="26"/>
                  </a:lnTo>
                  <a:lnTo>
                    <a:pt x="3160" y="16"/>
                  </a:lnTo>
                  <a:lnTo>
                    <a:pt x="3154" y="8"/>
                  </a:lnTo>
                  <a:lnTo>
                    <a:pt x="3144" y="2"/>
                  </a:lnTo>
                  <a:lnTo>
                    <a:pt x="3134" y="0"/>
                  </a:lnTo>
                  <a:lnTo>
                    <a:pt x="26" y="0"/>
                  </a:lnTo>
                  <a:close/>
                </a:path>
              </a:pathLst>
            </a:custGeom>
            <a:solidFill>
              <a:srgbClr val="BFBFBF">
                <a:lumMod val="40000"/>
                <a:lumOff val="60000"/>
              </a:srgbClr>
            </a:solidFill>
            <a:ln w="9525">
              <a:noFill/>
              <a:round/>
            </a:ln>
          </p:spPr>
          <p:txBody>
            <a:bodyPr wrap="square" lIns="0" tIns="0" rIns="0" bIns="0" anchor="ctr" anchorCtr="0">
              <a:normAutofit fontScale="250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4" name="Freeform 78"/>
            <p:cNvSpPr/>
            <p:nvPr/>
          </p:nvSpPr>
          <p:spPr bwMode="auto">
            <a:xfrm>
              <a:off x="6932864" y="4137032"/>
              <a:ext cx="68503" cy="731292"/>
            </a:xfrm>
            <a:custGeom>
              <a:avLst/>
              <a:gdLst>
                <a:gd name="T0" fmla="*/ 0 w 56"/>
                <a:gd name="T1" fmla="*/ 26 h 598"/>
                <a:gd name="T2" fmla="*/ 0 w 56"/>
                <a:gd name="T3" fmla="*/ 570 h 598"/>
                <a:gd name="T4" fmla="*/ 0 w 56"/>
                <a:gd name="T5" fmla="*/ 570 h 598"/>
                <a:gd name="T6" fmla="*/ 2 w 56"/>
                <a:gd name="T7" fmla="*/ 582 h 598"/>
                <a:gd name="T8" fmla="*/ 8 w 56"/>
                <a:gd name="T9" fmla="*/ 590 h 598"/>
                <a:gd name="T10" fmla="*/ 18 w 56"/>
                <a:gd name="T11" fmla="*/ 596 h 598"/>
                <a:gd name="T12" fmla="*/ 28 w 56"/>
                <a:gd name="T13" fmla="*/ 598 h 598"/>
                <a:gd name="T14" fmla="*/ 28 w 56"/>
                <a:gd name="T15" fmla="*/ 598 h 598"/>
                <a:gd name="T16" fmla="*/ 38 w 56"/>
                <a:gd name="T17" fmla="*/ 596 h 598"/>
                <a:gd name="T18" fmla="*/ 48 w 56"/>
                <a:gd name="T19" fmla="*/ 590 h 598"/>
                <a:gd name="T20" fmla="*/ 54 w 56"/>
                <a:gd name="T21" fmla="*/ 582 h 598"/>
                <a:gd name="T22" fmla="*/ 56 w 56"/>
                <a:gd name="T23" fmla="*/ 570 h 598"/>
                <a:gd name="T24" fmla="*/ 56 w 56"/>
                <a:gd name="T25" fmla="*/ 26 h 598"/>
                <a:gd name="T26" fmla="*/ 56 w 56"/>
                <a:gd name="T27" fmla="*/ 26 h 598"/>
                <a:gd name="T28" fmla="*/ 54 w 56"/>
                <a:gd name="T29" fmla="*/ 16 h 598"/>
                <a:gd name="T30" fmla="*/ 48 w 56"/>
                <a:gd name="T31" fmla="*/ 8 h 598"/>
                <a:gd name="T32" fmla="*/ 38 w 56"/>
                <a:gd name="T33" fmla="*/ 2 h 598"/>
                <a:gd name="T34" fmla="*/ 28 w 56"/>
                <a:gd name="T35" fmla="*/ 0 h 598"/>
                <a:gd name="T36" fmla="*/ 28 w 56"/>
                <a:gd name="T37" fmla="*/ 0 h 598"/>
                <a:gd name="T38" fmla="*/ 18 w 56"/>
                <a:gd name="T39" fmla="*/ 2 h 598"/>
                <a:gd name="T40" fmla="*/ 8 w 56"/>
                <a:gd name="T41" fmla="*/ 8 h 598"/>
                <a:gd name="T42" fmla="*/ 2 w 56"/>
                <a:gd name="T43" fmla="*/ 16 h 598"/>
                <a:gd name="T44" fmla="*/ 0 w 56"/>
                <a:gd name="T45" fmla="*/ 26 h 598"/>
                <a:gd name="T46" fmla="*/ 0 w 56"/>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598"/>
                <a:gd name="T74" fmla="*/ 56 w 56"/>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598">
                  <a:moveTo>
                    <a:pt x="0" y="26"/>
                  </a:moveTo>
                  <a:lnTo>
                    <a:pt x="0" y="570"/>
                  </a:lnTo>
                  <a:lnTo>
                    <a:pt x="2" y="582"/>
                  </a:lnTo>
                  <a:lnTo>
                    <a:pt x="8" y="590"/>
                  </a:lnTo>
                  <a:lnTo>
                    <a:pt x="18" y="596"/>
                  </a:lnTo>
                  <a:lnTo>
                    <a:pt x="28" y="598"/>
                  </a:lnTo>
                  <a:lnTo>
                    <a:pt x="38" y="596"/>
                  </a:lnTo>
                  <a:lnTo>
                    <a:pt x="48" y="590"/>
                  </a:lnTo>
                  <a:lnTo>
                    <a:pt x="54" y="582"/>
                  </a:lnTo>
                  <a:lnTo>
                    <a:pt x="56" y="570"/>
                  </a:lnTo>
                  <a:lnTo>
                    <a:pt x="56" y="26"/>
                  </a:lnTo>
                  <a:lnTo>
                    <a:pt x="54" y="16"/>
                  </a:lnTo>
                  <a:lnTo>
                    <a:pt x="48" y="8"/>
                  </a:lnTo>
                  <a:lnTo>
                    <a:pt x="38" y="2"/>
                  </a:lnTo>
                  <a:lnTo>
                    <a:pt x="28" y="0"/>
                  </a:lnTo>
                  <a:lnTo>
                    <a:pt x="18"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5" name="Freeform 79"/>
            <p:cNvSpPr/>
            <p:nvPr/>
          </p:nvSpPr>
          <p:spPr bwMode="auto">
            <a:xfrm>
              <a:off x="6876086" y="4161086"/>
              <a:ext cx="185937" cy="185881"/>
            </a:xfrm>
            <a:custGeom>
              <a:avLst/>
              <a:gdLst>
                <a:gd name="T0" fmla="*/ 152 w 152"/>
                <a:gd name="T1" fmla="*/ 76 h 152"/>
                <a:gd name="T2" fmla="*/ 152 w 152"/>
                <a:gd name="T3" fmla="*/ 76 h 152"/>
                <a:gd name="T4" fmla="*/ 152 w 152"/>
                <a:gd name="T5" fmla="*/ 92 h 152"/>
                <a:gd name="T6" fmla="*/ 146 w 152"/>
                <a:gd name="T7" fmla="*/ 106 h 152"/>
                <a:gd name="T8" fmla="*/ 140 w 152"/>
                <a:gd name="T9" fmla="*/ 118 h 152"/>
                <a:gd name="T10" fmla="*/ 130 w 152"/>
                <a:gd name="T11" fmla="*/ 130 h 152"/>
                <a:gd name="T12" fmla="*/ 120 w 152"/>
                <a:gd name="T13" fmla="*/ 140 h 152"/>
                <a:gd name="T14" fmla="*/ 106 w 152"/>
                <a:gd name="T15" fmla="*/ 146 h 152"/>
                <a:gd name="T16" fmla="*/ 92 w 152"/>
                <a:gd name="T17" fmla="*/ 152 h 152"/>
                <a:gd name="T18" fmla="*/ 76 w 152"/>
                <a:gd name="T19" fmla="*/ 152 h 152"/>
                <a:gd name="T20" fmla="*/ 76 w 152"/>
                <a:gd name="T21" fmla="*/ 152 h 152"/>
                <a:gd name="T22" fmla="*/ 62 w 152"/>
                <a:gd name="T23" fmla="*/ 152 h 152"/>
                <a:gd name="T24" fmla="*/ 46 w 152"/>
                <a:gd name="T25" fmla="*/ 146 h 152"/>
                <a:gd name="T26" fmla="*/ 34 w 152"/>
                <a:gd name="T27" fmla="*/ 140 h 152"/>
                <a:gd name="T28" fmla="*/ 22 w 152"/>
                <a:gd name="T29" fmla="*/ 130 h 152"/>
                <a:gd name="T30" fmla="*/ 14 w 152"/>
                <a:gd name="T31" fmla="*/ 118 h 152"/>
                <a:gd name="T32" fmla="*/ 6 w 152"/>
                <a:gd name="T33" fmla="*/ 106 h 152"/>
                <a:gd name="T34" fmla="*/ 2 w 152"/>
                <a:gd name="T35" fmla="*/ 92 h 152"/>
                <a:gd name="T36" fmla="*/ 0 w 152"/>
                <a:gd name="T37" fmla="*/ 76 h 152"/>
                <a:gd name="T38" fmla="*/ 0 w 152"/>
                <a:gd name="T39" fmla="*/ 76 h 152"/>
                <a:gd name="T40" fmla="*/ 2 w 152"/>
                <a:gd name="T41" fmla="*/ 60 h 152"/>
                <a:gd name="T42" fmla="*/ 6 w 152"/>
                <a:gd name="T43" fmla="*/ 46 h 152"/>
                <a:gd name="T44" fmla="*/ 14 w 152"/>
                <a:gd name="T45" fmla="*/ 34 h 152"/>
                <a:gd name="T46" fmla="*/ 22 w 152"/>
                <a:gd name="T47" fmla="*/ 22 h 152"/>
                <a:gd name="T48" fmla="*/ 34 w 152"/>
                <a:gd name="T49" fmla="*/ 14 h 152"/>
                <a:gd name="T50" fmla="*/ 46 w 152"/>
                <a:gd name="T51" fmla="*/ 6 h 152"/>
                <a:gd name="T52" fmla="*/ 62 w 152"/>
                <a:gd name="T53" fmla="*/ 2 h 152"/>
                <a:gd name="T54" fmla="*/ 76 w 152"/>
                <a:gd name="T55" fmla="*/ 0 h 152"/>
                <a:gd name="T56" fmla="*/ 76 w 152"/>
                <a:gd name="T57" fmla="*/ 0 h 152"/>
                <a:gd name="T58" fmla="*/ 92 w 152"/>
                <a:gd name="T59" fmla="*/ 2 h 152"/>
                <a:gd name="T60" fmla="*/ 106 w 152"/>
                <a:gd name="T61" fmla="*/ 6 h 152"/>
                <a:gd name="T62" fmla="*/ 120 w 152"/>
                <a:gd name="T63" fmla="*/ 14 h 152"/>
                <a:gd name="T64" fmla="*/ 130 w 152"/>
                <a:gd name="T65" fmla="*/ 22 h 152"/>
                <a:gd name="T66" fmla="*/ 140 w 152"/>
                <a:gd name="T67" fmla="*/ 34 h 152"/>
                <a:gd name="T68" fmla="*/ 146 w 152"/>
                <a:gd name="T69" fmla="*/ 46 h 152"/>
                <a:gd name="T70" fmla="*/ 152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2" y="92"/>
                  </a:lnTo>
                  <a:lnTo>
                    <a:pt x="146" y="106"/>
                  </a:lnTo>
                  <a:lnTo>
                    <a:pt x="140" y="118"/>
                  </a:lnTo>
                  <a:lnTo>
                    <a:pt x="130" y="130"/>
                  </a:lnTo>
                  <a:lnTo>
                    <a:pt x="120" y="140"/>
                  </a:lnTo>
                  <a:lnTo>
                    <a:pt x="106" y="146"/>
                  </a:lnTo>
                  <a:lnTo>
                    <a:pt x="92" y="152"/>
                  </a:lnTo>
                  <a:lnTo>
                    <a:pt x="76" y="152"/>
                  </a:lnTo>
                  <a:lnTo>
                    <a:pt x="62" y="152"/>
                  </a:lnTo>
                  <a:lnTo>
                    <a:pt x="46" y="146"/>
                  </a:lnTo>
                  <a:lnTo>
                    <a:pt x="34" y="140"/>
                  </a:lnTo>
                  <a:lnTo>
                    <a:pt x="22" y="130"/>
                  </a:lnTo>
                  <a:lnTo>
                    <a:pt x="14" y="118"/>
                  </a:lnTo>
                  <a:lnTo>
                    <a:pt x="6" y="106"/>
                  </a:lnTo>
                  <a:lnTo>
                    <a:pt x="2" y="92"/>
                  </a:lnTo>
                  <a:lnTo>
                    <a:pt x="0" y="76"/>
                  </a:lnTo>
                  <a:lnTo>
                    <a:pt x="2" y="60"/>
                  </a:lnTo>
                  <a:lnTo>
                    <a:pt x="6" y="46"/>
                  </a:lnTo>
                  <a:lnTo>
                    <a:pt x="14" y="34"/>
                  </a:lnTo>
                  <a:lnTo>
                    <a:pt x="22" y="22"/>
                  </a:lnTo>
                  <a:lnTo>
                    <a:pt x="34" y="14"/>
                  </a:lnTo>
                  <a:lnTo>
                    <a:pt x="46" y="6"/>
                  </a:lnTo>
                  <a:lnTo>
                    <a:pt x="62" y="2"/>
                  </a:lnTo>
                  <a:lnTo>
                    <a:pt x="76" y="0"/>
                  </a:lnTo>
                  <a:lnTo>
                    <a:pt x="92" y="2"/>
                  </a:lnTo>
                  <a:lnTo>
                    <a:pt x="106" y="6"/>
                  </a:lnTo>
                  <a:lnTo>
                    <a:pt x="120" y="14"/>
                  </a:lnTo>
                  <a:lnTo>
                    <a:pt x="130" y="22"/>
                  </a:lnTo>
                  <a:lnTo>
                    <a:pt x="140" y="34"/>
                  </a:lnTo>
                  <a:lnTo>
                    <a:pt x="146" y="46"/>
                  </a:lnTo>
                  <a:lnTo>
                    <a:pt x="152"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latinLnBrk="1"/>
              <a:endParaRPr kumimoji="1" lang="zh-CN" altLang="en-US" sz="4265" kern="0">
                <a:solidFill>
                  <a:srgbClr val="FFFFFF"/>
                </a:solidFill>
                <a:sym typeface="Arial" panose="020B0604020202020204" pitchFamily="34" charset="0"/>
              </a:endParaRPr>
            </a:p>
          </p:txBody>
        </p:sp>
        <p:sp>
          <p:nvSpPr>
            <p:cNvPr id="16" name="Freeform 81"/>
            <p:cNvSpPr/>
            <p:nvPr/>
          </p:nvSpPr>
          <p:spPr bwMode="auto">
            <a:xfrm>
              <a:off x="5797661" y="4073443"/>
              <a:ext cx="2280193" cy="190771"/>
            </a:xfrm>
            <a:custGeom>
              <a:avLst/>
              <a:gdLst>
                <a:gd name="T0" fmla="*/ 466 w 1864"/>
                <a:gd name="T1" fmla="*/ 156 h 156"/>
                <a:gd name="T2" fmla="*/ 1398 w 1864"/>
                <a:gd name="T3" fmla="*/ 156 h 156"/>
                <a:gd name="T4" fmla="*/ 1398 w 1864"/>
                <a:gd name="T5" fmla="*/ 156 h 156"/>
                <a:gd name="T6" fmla="*/ 1442 w 1864"/>
                <a:gd name="T7" fmla="*/ 154 h 156"/>
                <a:gd name="T8" fmla="*/ 1506 w 1864"/>
                <a:gd name="T9" fmla="*/ 144 h 156"/>
                <a:gd name="T10" fmla="*/ 1584 w 1864"/>
                <a:gd name="T11" fmla="*/ 130 h 156"/>
                <a:gd name="T12" fmla="*/ 1664 w 1864"/>
                <a:gd name="T13" fmla="*/ 110 h 156"/>
                <a:gd name="T14" fmla="*/ 1702 w 1864"/>
                <a:gd name="T15" fmla="*/ 100 h 156"/>
                <a:gd name="T16" fmla="*/ 1740 w 1864"/>
                <a:gd name="T17" fmla="*/ 88 h 156"/>
                <a:gd name="T18" fmla="*/ 1774 w 1864"/>
                <a:gd name="T19" fmla="*/ 76 h 156"/>
                <a:gd name="T20" fmla="*/ 1804 w 1864"/>
                <a:gd name="T21" fmla="*/ 62 h 156"/>
                <a:gd name="T22" fmla="*/ 1828 w 1864"/>
                <a:gd name="T23" fmla="*/ 48 h 156"/>
                <a:gd name="T24" fmla="*/ 1848 w 1864"/>
                <a:gd name="T25" fmla="*/ 32 h 156"/>
                <a:gd name="T26" fmla="*/ 1854 w 1864"/>
                <a:gd name="T27" fmla="*/ 24 h 156"/>
                <a:gd name="T28" fmla="*/ 1860 w 1864"/>
                <a:gd name="T29" fmla="*/ 16 h 156"/>
                <a:gd name="T30" fmla="*/ 1862 w 1864"/>
                <a:gd name="T31" fmla="*/ 8 h 156"/>
                <a:gd name="T32" fmla="*/ 1864 w 1864"/>
                <a:gd name="T33" fmla="*/ 0 h 156"/>
                <a:gd name="T34" fmla="*/ 0 w 1864"/>
                <a:gd name="T35" fmla="*/ 0 h 156"/>
                <a:gd name="T36" fmla="*/ 0 w 1864"/>
                <a:gd name="T37" fmla="*/ 0 h 156"/>
                <a:gd name="T38" fmla="*/ 0 w 1864"/>
                <a:gd name="T39" fmla="*/ 8 h 156"/>
                <a:gd name="T40" fmla="*/ 4 w 1864"/>
                <a:gd name="T41" fmla="*/ 16 h 156"/>
                <a:gd name="T42" fmla="*/ 10 w 1864"/>
                <a:gd name="T43" fmla="*/ 24 h 156"/>
                <a:gd name="T44" fmla="*/ 16 w 1864"/>
                <a:gd name="T45" fmla="*/ 32 h 156"/>
                <a:gd name="T46" fmla="*/ 36 w 1864"/>
                <a:gd name="T47" fmla="*/ 48 h 156"/>
                <a:gd name="T48" fmla="*/ 60 w 1864"/>
                <a:gd name="T49" fmla="*/ 62 h 156"/>
                <a:gd name="T50" fmla="*/ 90 w 1864"/>
                <a:gd name="T51" fmla="*/ 76 h 156"/>
                <a:gd name="T52" fmla="*/ 124 w 1864"/>
                <a:gd name="T53" fmla="*/ 88 h 156"/>
                <a:gd name="T54" fmla="*/ 162 w 1864"/>
                <a:gd name="T55" fmla="*/ 100 h 156"/>
                <a:gd name="T56" fmla="*/ 200 w 1864"/>
                <a:gd name="T57" fmla="*/ 110 h 156"/>
                <a:gd name="T58" fmla="*/ 280 w 1864"/>
                <a:gd name="T59" fmla="*/ 130 h 156"/>
                <a:gd name="T60" fmla="*/ 356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64"/>
                <a:gd name="T100" fmla="*/ 0 h 156"/>
                <a:gd name="T101" fmla="*/ 1864 w 1864"/>
                <a:gd name="T102" fmla="*/ 156 h 1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64" h="156">
                  <a:moveTo>
                    <a:pt x="466" y="156"/>
                  </a:moveTo>
                  <a:lnTo>
                    <a:pt x="1398" y="156"/>
                  </a:lnTo>
                  <a:lnTo>
                    <a:pt x="1442" y="154"/>
                  </a:lnTo>
                  <a:lnTo>
                    <a:pt x="1506" y="144"/>
                  </a:lnTo>
                  <a:lnTo>
                    <a:pt x="1584" y="130"/>
                  </a:lnTo>
                  <a:lnTo>
                    <a:pt x="1664" y="110"/>
                  </a:lnTo>
                  <a:lnTo>
                    <a:pt x="1702" y="100"/>
                  </a:lnTo>
                  <a:lnTo>
                    <a:pt x="1740" y="88"/>
                  </a:lnTo>
                  <a:lnTo>
                    <a:pt x="1774" y="76"/>
                  </a:lnTo>
                  <a:lnTo>
                    <a:pt x="1804" y="62"/>
                  </a:lnTo>
                  <a:lnTo>
                    <a:pt x="1828" y="48"/>
                  </a:lnTo>
                  <a:lnTo>
                    <a:pt x="1848" y="32"/>
                  </a:lnTo>
                  <a:lnTo>
                    <a:pt x="1854" y="24"/>
                  </a:lnTo>
                  <a:lnTo>
                    <a:pt x="1860" y="16"/>
                  </a:lnTo>
                  <a:lnTo>
                    <a:pt x="1862" y="8"/>
                  </a:lnTo>
                  <a:lnTo>
                    <a:pt x="1864" y="0"/>
                  </a:lnTo>
                  <a:lnTo>
                    <a:pt x="0" y="0"/>
                  </a:lnTo>
                  <a:lnTo>
                    <a:pt x="0" y="8"/>
                  </a:lnTo>
                  <a:lnTo>
                    <a:pt x="4" y="16"/>
                  </a:lnTo>
                  <a:lnTo>
                    <a:pt x="10" y="24"/>
                  </a:lnTo>
                  <a:lnTo>
                    <a:pt x="16" y="32"/>
                  </a:lnTo>
                  <a:lnTo>
                    <a:pt x="36" y="48"/>
                  </a:lnTo>
                  <a:lnTo>
                    <a:pt x="60" y="62"/>
                  </a:lnTo>
                  <a:lnTo>
                    <a:pt x="90" y="76"/>
                  </a:lnTo>
                  <a:lnTo>
                    <a:pt x="124" y="88"/>
                  </a:lnTo>
                  <a:lnTo>
                    <a:pt x="162" y="100"/>
                  </a:lnTo>
                  <a:lnTo>
                    <a:pt x="200" y="110"/>
                  </a:lnTo>
                  <a:lnTo>
                    <a:pt x="280" y="130"/>
                  </a:lnTo>
                  <a:lnTo>
                    <a:pt x="356" y="144"/>
                  </a:lnTo>
                  <a:lnTo>
                    <a:pt x="422" y="154"/>
                  </a:lnTo>
                  <a:lnTo>
                    <a:pt x="466" y="156"/>
                  </a:lnTo>
                </a:path>
              </a:pathLst>
            </a:custGeom>
            <a:solidFill>
              <a:srgbClr val="BFBFBF">
                <a:lumMod val="40000"/>
                <a:lumOff val="60000"/>
              </a:srgbClr>
            </a:solidFill>
            <a:ln>
              <a:noFill/>
            </a:ln>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7" name="Freeform 82"/>
            <p:cNvSpPr/>
            <p:nvPr/>
          </p:nvSpPr>
          <p:spPr bwMode="auto">
            <a:xfrm>
              <a:off x="3781784" y="4171274"/>
              <a:ext cx="185937" cy="185881"/>
            </a:xfrm>
            <a:custGeom>
              <a:avLst/>
              <a:gdLst>
                <a:gd name="T0" fmla="*/ 152 w 152"/>
                <a:gd name="T1" fmla="*/ 76 h 152"/>
                <a:gd name="T2" fmla="*/ 152 w 152"/>
                <a:gd name="T3" fmla="*/ 76 h 152"/>
                <a:gd name="T4" fmla="*/ 150 w 152"/>
                <a:gd name="T5" fmla="*/ 92 h 152"/>
                <a:gd name="T6" fmla="*/ 146 w 152"/>
                <a:gd name="T7" fmla="*/ 106 h 152"/>
                <a:gd name="T8" fmla="*/ 138 w 152"/>
                <a:gd name="T9" fmla="*/ 118 h 152"/>
                <a:gd name="T10" fmla="*/ 130 w 152"/>
                <a:gd name="T11" fmla="*/ 130 h 152"/>
                <a:gd name="T12" fmla="*/ 118 w 152"/>
                <a:gd name="T13" fmla="*/ 140 h 152"/>
                <a:gd name="T14" fmla="*/ 106 w 152"/>
                <a:gd name="T15" fmla="*/ 146 h 152"/>
                <a:gd name="T16" fmla="*/ 90 w 152"/>
                <a:gd name="T17" fmla="*/ 152 h 152"/>
                <a:gd name="T18" fmla="*/ 76 w 152"/>
                <a:gd name="T19" fmla="*/ 152 h 152"/>
                <a:gd name="T20" fmla="*/ 76 w 152"/>
                <a:gd name="T21" fmla="*/ 152 h 152"/>
                <a:gd name="T22" fmla="*/ 60 w 152"/>
                <a:gd name="T23" fmla="*/ 152 h 152"/>
                <a:gd name="T24" fmla="*/ 46 w 152"/>
                <a:gd name="T25" fmla="*/ 146 h 152"/>
                <a:gd name="T26" fmla="*/ 32 w 152"/>
                <a:gd name="T27" fmla="*/ 140 h 152"/>
                <a:gd name="T28" fmla="*/ 22 w 152"/>
                <a:gd name="T29" fmla="*/ 130 h 152"/>
                <a:gd name="T30" fmla="*/ 12 w 152"/>
                <a:gd name="T31" fmla="*/ 118 h 152"/>
                <a:gd name="T32" fmla="*/ 6 w 152"/>
                <a:gd name="T33" fmla="*/ 106 h 152"/>
                <a:gd name="T34" fmla="*/ 0 w 152"/>
                <a:gd name="T35" fmla="*/ 92 h 152"/>
                <a:gd name="T36" fmla="*/ 0 w 152"/>
                <a:gd name="T37" fmla="*/ 76 h 152"/>
                <a:gd name="T38" fmla="*/ 0 w 152"/>
                <a:gd name="T39" fmla="*/ 76 h 152"/>
                <a:gd name="T40" fmla="*/ 0 w 152"/>
                <a:gd name="T41" fmla="*/ 60 h 152"/>
                <a:gd name="T42" fmla="*/ 6 w 152"/>
                <a:gd name="T43" fmla="*/ 46 h 152"/>
                <a:gd name="T44" fmla="*/ 12 w 152"/>
                <a:gd name="T45" fmla="*/ 34 h 152"/>
                <a:gd name="T46" fmla="*/ 22 w 152"/>
                <a:gd name="T47" fmla="*/ 22 h 152"/>
                <a:gd name="T48" fmla="*/ 32 w 152"/>
                <a:gd name="T49" fmla="*/ 14 h 152"/>
                <a:gd name="T50" fmla="*/ 46 w 152"/>
                <a:gd name="T51" fmla="*/ 6 h 152"/>
                <a:gd name="T52" fmla="*/ 60 w 152"/>
                <a:gd name="T53" fmla="*/ 2 h 152"/>
                <a:gd name="T54" fmla="*/ 76 w 152"/>
                <a:gd name="T55" fmla="*/ 0 h 152"/>
                <a:gd name="T56" fmla="*/ 76 w 152"/>
                <a:gd name="T57" fmla="*/ 0 h 152"/>
                <a:gd name="T58" fmla="*/ 90 w 152"/>
                <a:gd name="T59" fmla="*/ 2 h 152"/>
                <a:gd name="T60" fmla="*/ 106 w 152"/>
                <a:gd name="T61" fmla="*/ 6 h 152"/>
                <a:gd name="T62" fmla="*/ 118 w 152"/>
                <a:gd name="T63" fmla="*/ 14 h 152"/>
                <a:gd name="T64" fmla="*/ 130 w 152"/>
                <a:gd name="T65" fmla="*/ 22 h 152"/>
                <a:gd name="T66" fmla="*/ 138 w 152"/>
                <a:gd name="T67" fmla="*/ 34 h 152"/>
                <a:gd name="T68" fmla="*/ 146 w 152"/>
                <a:gd name="T69" fmla="*/ 46 h 152"/>
                <a:gd name="T70" fmla="*/ 150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0" y="92"/>
                  </a:lnTo>
                  <a:lnTo>
                    <a:pt x="146" y="106"/>
                  </a:lnTo>
                  <a:lnTo>
                    <a:pt x="138" y="118"/>
                  </a:lnTo>
                  <a:lnTo>
                    <a:pt x="130" y="130"/>
                  </a:lnTo>
                  <a:lnTo>
                    <a:pt x="118" y="140"/>
                  </a:lnTo>
                  <a:lnTo>
                    <a:pt x="106" y="146"/>
                  </a:lnTo>
                  <a:lnTo>
                    <a:pt x="90" y="152"/>
                  </a:lnTo>
                  <a:lnTo>
                    <a:pt x="76" y="152"/>
                  </a:lnTo>
                  <a:lnTo>
                    <a:pt x="60" y="152"/>
                  </a:lnTo>
                  <a:lnTo>
                    <a:pt x="46" y="146"/>
                  </a:lnTo>
                  <a:lnTo>
                    <a:pt x="32" y="140"/>
                  </a:lnTo>
                  <a:lnTo>
                    <a:pt x="22" y="130"/>
                  </a:lnTo>
                  <a:lnTo>
                    <a:pt x="12" y="118"/>
                  </a:lnTo>
                  <a:lnTo>
                    <a:pt x="6" y="106"/>
                  </a:lnTo>
                  <a:lnTo>
                    <a:pt x="0" y="92"/>
                  </a:lnTo>
                  <a:lnTo>
                    <a:pt x="0" y="76"/>
                  </a:lnTo>
                  <a:lnTo>
                    <a:pt x="0" y="60"/>
                  </a:lnTo>
                  <a:lnTo>
                    <a:pt x="6" y="46"/>
                  </a:lnTo>
                  <a:lnTo>
                    <a:pt x="12" y="34"/>
                  </a:lnTo>
                  <a:lnTo>
                    <a:pt x="22" y="22"/>
                  </a:lnTo>
                  <a:lnTo>
                    <a:pt x="32" y="14"/>
                  </a:lnTo>
                  <a:lnTo>
                    <a:pt x="46" y="6"/>
                  </a:lnTo>
                  <a:lnTo>
                    <a:pt x="60" y="2"/>
                  </a:lnTo>
                  <a:lnTo>
                    <a:pt x="76" y="0"/>
                  </a:lnTo>
                  <a:lnTo>
                    <a:pt x="90" y="2"/>
                  </a:lnTo>
                  <a:lnTo>
                    <a:pt x="106" y="6"/>
                  </a:lnTo>
                  <a:lnTo>
                    <a:pt x="118" y="14"/>
                  </a:lnTo>
                  <a:lnTo>
                    <a:pt x="130" y="22"/>
                  </a:lnTo>
                  <a:lnTo>
                    <a:pt x="138" y="34"/>
                  </a:lnTo>
                  <a:lnTo>
                    <a:pt x="146" y="46"/>
                  </a:lnTo>
                  <a:lnTo>
                    <a:pt x="150"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8" name="Freeform 84"/>
            <p:cNvSpPr/>
            <p:nvPr/>
          </p:nvSpPr>
          <p:spPr bwMode="auto">
            <a:xfrm>
              <a:off x="2734656" y="4075888"/>
              <a:ext cx="2280193" cy="190771"/>
            </a:xfrm>
            <a:custGeom>
              <a:avLst/>
              <a:gdLst>
                <a:gd name="T0" fmla="*/ 466 w 1864"/>
                <a:gd name="T1" fmla="*/ 156 h 156"/>
                <a:gd name="T2" fmla="*/ 1398 w 1864"/>
                <a:gd name="T3" fmla="*/ 156 h 156"/>
                <a:gd name="T4" fmla="*/ 1398 w 1864"/>
                <a:gd name="T5" fmla="*/ 156 h 156"/>
                <a:gd name="T6" fmla="*/ 1444 w 1864"/>
                <a:gd name="T7" fmla="*/ 154 h 156"/>
                <a:gd name="T8" fmla="*/ 1508 w 1864"/>
                <a:gd name="T9" fmla="*/ 144 h 156"/>
                <a:gd name="T10" fmla="*/ 1584 w 1864"/>
                <a:gd name="T11" fmla="*/ 130 h 156"/>
                <a:gd name="T12" fmla="*/ 1664 w 1864"/>
                <a:gd name="T13" fmla="*/ 110 h 156"/>
                <a:gd name="T14" fmla="*/ 1704 w 1864"/>
                <a:gd name="T15" fmla="*/ 100 h 156"/>
                <a:gd name="T16" fmla="*/ 1740 w 1864"/>
                <a:gd name="T17" fmla="*/ 88 h 156"/>
                <a:gd name="T18" fmla="*/ 1774 w 1864"/>
                <a:gd name="T19" fmla="*/ 76 h 156"/>
                <a:gd name="T20" fmla="*/ 1804 w 1864"/>
                <a:gd name="T21" fmla="*/ 62 h 156"/>
                <a:gd name="T22" fmla="*/ 1830 w 1864"/>
                <a:gd name="T23" fmla="*/ 48 h 156"/>
                <a:gd name="T24" fmla="*/ 1848 w 1864"/>
                <a:gd name="T25" fmla="*/ 32 h 156"/>
                <a:gd name="T26" fmla="*/ 1856 w 1864"/>
                <a:gd name="T27" fmla="*/ 24 h 156"/>
                <a:gd name="T28" fmla="*/ 1860 w 1864"/>
                <a:gd name="T29" fmla="*/ 16 h 156"/>
                <a:gd name="T30" fmla="*/ 1864 w 1864"/>
                <a:gd name="T31" fmla="*/ 8 h 156"/>
                <a:gd name="T32" fmla="*/ 1864 w 1864"/>
                <a:gd name="T33" fmla="*/ 0 h 156"/>
                <a:gd name="T34" fmla="*/ 0 w 1864"/>
                <a:gd name="T35" fmla="*/ 0 h 156"/>
                <a:gd name="T36" fmla="*/ 0 w 1864"/>
                <a:gd name="T37" fmla="*/ 0 h 156"/>
                <a:gd name="T38" fmla="*/ 2 w 1864"/>
                <a:gd name="T39" fmla="*/ 8 h 156"/>
                <a:gd name="T40" fmla="*/ 4 w 1864"/>
                <a:gd name="T41" fmla="*/ 16 h 156"/>
                <a:gd name="T42" fmla="*/ 10 w 1864"/>
                <a:gd name="T43" fmla="*/ 24 h 156"/>
                <a:gd name="T44" fmla="*/ 18 w 1864"/>
                <a:gd name="T45" fmla="*/ 32 h 156"/>
                <a:gd name="T46" fmla="*/ 36 w 1864"/>
                <a:gd name="T47" fmla="*/ 48 h 156"/>
                <a:gd name="T48" fmla="*/ 62 w 1864"/>
                <a:gd name="T49" fmla="*/ 62 h 156"/>
                <a:gd name="T50" fmla="*/ 92 w 1864"/>
                <a:gd name="T51" fmla="*/ 76 h 156"/>
                <a:gd name="T52" fmla="*/ 126 w 1864"/>
                <a:gd name="T53" fmla="*/ 88 h 156"/>
                <a:gd name="T54" fmla="*/ 162 w 1864"/>
                <a:gd name="T55" fmla="*/ 100 h 156"/>
                <a:gd name="T56" fmla="*/ 202 w 1864"/>
                <a:gd name="T57" fmla="*/ 110 h 156"/>
                <a:gd name="T58" fmla="*/ 282 w 1864"/>
                <a:gd name="T59" fmla="*/ 130 h 156"/>
                <a:gd name="T60" fmla="*/ 358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64" h="156">
                  <a:moveTo>
                    <a:pt x="466" y="156"/>
                  </a:moveTo>
                  <a:lnTo>
                    <a:pt x="1398" y="156"/>
                  </a:lnTo>
                  <a:lnTo>
                    <a:pt x="1444" y="154"/>
                  </a:lnTo>
                  <a:lnTo>
                    <a:pt x="1508" y="144"/>
                  </a:lnTo>
                  <a:lnTo>
                    <a:pt x="1584" y="130"/>
                  </a:lnTo>
                  <a:lnTo>
                    <a:pt x="1664" y="110"/>
                  </a:lnTo>
                  <a:lnTo>
                    <a:pt x="1704" y="100"/>
                  </a:lnTo>
                  <a:lnTo>
                    <a:pt x="1740" y="88"/>
                  </a:lnTo>
                  <a:lnTo>
                    <a:pt x="1774" y="76"/>
                  </a:lnTo>
                  <a:lnTo>
                    <a:pt x="1804" y="62"/>
                  </a:lnTo>
                  <a:lnTo>
                    <a:pt x="1830" y="48"/>
                  </a:lnTo>
                  <a:lnTo>
                    <a:pt x="1848" y="32"/>
                  </a:lnTo>
                  <a:lnTo>
                    <a:pt x="1856" y="24"/>
                  </a:lnTo>
                  <a:lnTo>
                    <a:pt x="1860" y="16"/>
                  </a:lnTo>
                  <a:lnTo>
                    <a:pt x="1864" y="8"/>
                  </a:lnTo>
                  <a:lnTo>
                    <a:pt x="1864" y="0"/>
                  </a:lnTo>
                  <a:lnTo>
                    <a:pt x="0" y="0"/>
                  </a:lnTo>
                  <a:lnTo>
                    <a:pt x="2" y="8"/>
                  </a:lnTo>
                  <a:lnTo>
                    <a:pt x="4" y="16"/>
                  </a:lnTo>
                  <a:lnTo>
                    <a:pt x="10" y="24"/>
                  </a:lnTo>
                  <a:lnTo>
                    <a:pt x="18" y="32"/>
                  </a:lnTo>
                  <a:lnTo>
                    <a:pt x="36" y="48"/>
                  </a:lnTo>
                  <a:lnTo>
                    <a:pt x="62" y="62"/>
                  </a:lnTo>
                  <a:lnTo>
                    <a:pt x="92" y="76"/>
                  </a:lnTo>
                  <a:lnTo>
                    <a:pt x="126" y="88"/>
                  </a:lnTo>
                  <a:lnTo>
                    <a:pt x="162" y="100"/>
                  </a:lnTo>
                  <a:lnTo>
                    <a:pt x="202" y="110"/>
                  </a:lnTo>
                  <a:lnTo>
                    <a:pt x="282" y="130"/>
                  </a:lnTo>
                  <a:lnTo>
                    <a:pt x="358" y="144"/>
                  </a:lnTo>
                  <a:lnTo>
                    <a:pt x="422" y="154"/>
                  </a:lnTo>
                  <a:lnTo>
                    <a:pt x="466" y="156"/>
                  </a:lnTo>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dirty="0">
                <a:solidFill>
                  <a:srgbClr val="FFFFFF"/>
                </a:solidFill>
                <a:sym typeface="Arial" panose="020B0604020202020204" pitchFamily="34" charset="0"/>
              </a:endParaRPr>
            </a:p>
          </p:txBody>
        </p:sp>
        <p:sp>
          <p:nvSpPr>
            <p:cNvPr id="19" name="Oval 98"/>
            <p:cNvSpPr>
              <a:spLocks noChangeArrowheads="1"/>
            </p:cNvSpPr>
            <p:nvPr/>
          </p:nvSpPr>
          <p:spPr bwMode="auto">
            <a:xfrm>
              <a:off x="6301014" y="2791711"/>
              <a:ext cx="1263701" cy="1263305"/>
            </a:xfrm>
            <a:prstGeom prst="ellipse">
              <a:avLst/>
            </a:prstGeom>
            <a:solidFill>
              <a:srgbClr val="2AC3B5"/>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Oval 99"/>
            <p:cNvSpPr>
              <a:spLocks noChangeArrowheads="1"/>
            </p:cNvSpPr>
            <p:nvPr/>
          </p:nvSpPr>
          <p:spPr bwMode="auto">
            <a:xfrm>
              <a:off x="6350798" y="2857133"/>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复杂数据类型</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92"/>
            <p:cNvSpPr>
              <a:spLocks noChangeArrowheads="1"/>
            </p:cNvSpPr>
            <p:nvPr/>
          </p:nvSpPr>
          <p:spPr bwMode="auto">
            <a:xfrm>
              <a:off x="3220246" y="2791708"/>
              <a:ext cx="1263701" cy="1263305"/>
            </a:xfrm>
            <a:prstGeom prst="ellipse">
              <a:avLst/>
            </a:prstGeom>
            <a:solidFill>
              <a:srgbClr val="608CE1"/>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93"/>
            <p:cNvSpPr>
              <a:spLocks noChangeArrowheads="1"/>
            </p:cNvSpPr>
            <p:nvPr/>
          </p:nvSpPr>
          <p:spPr bwMode="auto">
            <a:xfrm>
              <a:off x="3277860" y="2845351"/>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原生数据类型</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71071" y="2155924"/>
            <a:ext cx="6336704" cy="3074070"/>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原始数据类型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5" name="TextBox 35"/>
          <p:cNvSpPr txBox="1">
            <a:spLocks noChangeArrowheads="1"/>
          </p:cNvSpPr>
          <p:nvPr/>
        </p:nvSpPr>
        <p:spPr bwMode="auto">
          <a:xfrm>
            <a:off x="5087094" y="2492897"/>
            <a:ext cx="5760640" cy="237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2000" dirty="0">
                <a:solidFill>
                  <a:srgbClr val="1369B2"/>
                </a:solidFill>
                <a:latin typeface="微软雅黑" panose="020B0503020204020204" pitchFamily="34" charset="-122"/>
                <a:ea typeface="微软雅黑" panose="020B0503020204020204" pitchFamily="34" charset="-122"/>
              </a:rPr>
              <a:t>原生数据类型</a:t>
            </a:r>
            <a:r>
              <a:rPr lang="zh-CN" altLang="en-US" sz="2000" dirty="0">
                <a:solidFill>
                  <a:srgbClr val="595959"/>
                </a:solidFill>
                <a:latin typeface="微软雅黑" panose="020B0503020204020204" pitchFamily="34" charset="-122"/>
                <a:ea typeface="微软雅黑" panose="020B0503020204020204" pitchFamily="34" charset="-122"/>
              </a:rPr>
              <a:t>用于存储简单且单一的数据，主要包括</a:t>
            </a:r>
            <a:r>
              <a:rPr lang="zh-CN" altLang="en-US" sz="2000" dirty="0">
                <a:solidFill>
                  <a:srgbClr val="1369B2"/>
                </a:solidFill>
                <a:latin typeface="微软雅黑" panose="020B0503020204020204" pitchFamily="34" charset="-122"/>
                <a:ea typeface="微软雅黑" panose="020B0503020204020204" pitchFamily="34" charset="-122"/>
              </a:rPr>
              <a:t>数值类型</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Numeric Types</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字符串类型</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String Types</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日期</a:t>
            </a:r>
            <a:r>
              <a:rPr lang="en-US" altLang="zh-CN" sz="2000" dirty="0">
                <a:solidFill>
                  <a:srgbClr val="1369B2"/>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时间类型</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Date/Time Types</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其他类型</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err="1">
                <a:solidFill>
                  <a:srgbClr val="595959"/>
                </a:solidFill>
                <a:latin typeface="微软雅黑" panose="020B0503020204020204" pitchFamily="34" charset="-122"/>
                <a:ea typeface="微软雅黑" panose="020B0503020204020204" pitchFamily="34" charset="-122"/>
              </a:rPr>
              <a:t>Misc</a:t>
            </a:r>
            <a:r>
              <a:rPr lang="en-US" altLang="zh-CN" sz="2000" dirty="0">
                <a:solidFill>
                  <a:srgbClr val="595959"/>
                </a:solidFill>
                <a:latin typeface="微软雅黑" panose="020B0503020204020204" pitchFamily="34" charset="-122"/>
                <a:ea typeface="微软雅黑" panose="020B0503020204020204" pitchFamily="34" charset="-122"/>
              </a:rPr>
              <a:t> Types</a:t>
            </a:r>
            <a:r>
              <a:rPr lang="zh-CN" altLang="en-US" sz="2000" dirty="0">
                <a:solidFill>
                  <a:srgbClr val="595959"/>
                </a:solidFill>
                <a:latin typeface="微软雅黑" panose="020B0503020204020204" pitchFamily="34" charset="-122"/>
                <a:ea typeface="微软雅黑" panose="020B0503020204020204" pitchFamily="34" charset="-122"/>
              </a:rPr>
              <a:t>），具体介绍如下。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原始数据类型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5" name="TextBox 35"/>
          <p:cNvSpPr txBox="1">
            <a:spLocks noChangeArrowheads="1"/>
          </p:cNvSpPr>
          <p:nvPr/>
        </p:nvSpPr>
        <p:spPr bwMode="auto">
          <a:xfrm>
            <a:off x="910630" y="2853730"/>
            <a:ext cx="10556700" cy="5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2000" dirty="0">
                <a:solidFill>
                  <a:srgbClr val="1369B2"/>
                </a:solidFill>
                <a:latin typeface="微软雅黑" panose="020B0503020204020204" pitchFamily="34" charset="-122"/>
                <a:ea typeface="微软雅黑" panose="020B0503020204020204" pitchFamily="34" charset="-122"/>
              </a:rPr>
              <a:t>数值类型</a:t>
            </a:r>
            <a:r>
              <a:rPr lang="zh-CN" altLang="en-US" sz="2000" dirty="0">
                <a:solidFill>
                  <a:srgbClr val="595959"/>
                </a:solidFill>
                <a:latin typeface="微软雅黑" panose="020B0503020204020204" pitchFamily="34" charset="-122"/>
                <a:ea typeface="微软雅黑" panose="020B0503020204020204" pitchFamily="34" charset="-122"/>
              </a:rPr>
              <a:t>用于表示</a:t>
            </a:r>
            <a:r>
              <a:rPr lang="zh-CN" altLang="en-US" sz="2000" dirty="0">
                <a:solidFill>
                  <a:srgbClr val="1369B2"/>
                </a:solidFill>
                <a:latin typeface="微软雅黑" panose="020B0503020204020204" pitchFamily="34" charset="-122"/>
                <a:ea typeface="微软雅黑" panose="020B0503020204020204" pitchFamily="34" charset="-122"/>
              </a:rPr>
              <a:t>整数</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浮点数</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精确十进制数字</a:t>
            </a:r>
            <a:r>
              <a:rPr lang="zh-CN" altLang="en-US" sz="2000" dirty="0">
                <a:solidFill>
                  <a:srgbClr val="595959"/>
                </a:solidFill>
                <a:latin typeface="微软雅黑" panose="020B0503020204020204" pitchFamily="34" charset="-122"/>
                <a:ea typeface="微软雅黑" panose="020B0503020204020204" pitchFamily="34" charset="-122"/>
              </a:rPr>
              <a:t>，关于数值类型支持数据类型的介绍如表。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24"/>
          <p:cNvSpPr/>
          <p:nvPr/>
        </p:nvSpPr>
        <p:spPr>
          <a:xfrm>
            <a:off x="982638" y="1917706"/>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）数据类型</a:t>
            </a:r>
            <a:endParaRPr lang="zh-CN" altLang="en-US" sz="2000" dirty="0">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2264083" y="3717826"/>
          <a:ext cx="8161780" cy="2808310"/>
        </p:xfrm>
        <a:graphic>
          <a:graphicData uri="http://schemas.openxmlformats.org/drawingml/2006/table">
            <a:tbl>
              <a:tblPr>
                <a:tableStyleId>{5C22544A-7EE6-4342-B048-85BDC9FD1C3A}</a:tableStyleId>
              </a:tblPr>
              <a:tblGrid>
                <a:gridCol w="1807300"/>
                <a:gridCol w="6354480"/>
              </a:tblGrid>
              <a:tr h="561662">
                <a:tc>
                  <a:txBody>
                    <a:bodyPr/>
                    <a:lstStyle/>
                    <a:p>
                      <a:pPr algn="ctr">
                        <a:lnSpc>
                          <a:spcPct val="150000"/>
                        </a:lnSpc>
                        <a:spcAft>
                          <a:spcPts val="0"/>
                        </a:spcAft>
                      </a:pPr>
                      <a:r>
                        <a:rPr lang="zh-CN" altLang="en-US" sz="1800" b="1" kern="100">
                          <a:solidFill>
                            <a:srgbClr val="595959"/>
                          </a:solidFill>
                          <a:effectLst/>
                          <a:latin typeface="微软雅黑" panose="020B0503020204020204" pitchFamily="34" charset="-122"/>
                          <a:ea typeface="微软雅黑" panose="020B0503020204020204" pitchFamily="34" charset="-122"/>
                        </a:rPr>
                        <a:t>数据类型</a:t>
                      </a:r>
                      <a:endParaRPr lang="zh-CN" altLang="en-US" sz="1800" b="1"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61662">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TINYINT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a:solidFill>
                            <a:srgbClr val="595959"/>
                          </a:solidFill>
                          <a:effectLst/>
                          <a:latin typeface="微软雅黑" panose="020B0503020204020204" pitchFamily="34" charset="-122"/>
                          <a:ea typeface="微软雅黑" panose="020B0503020204020204" pitchFamily="34" charset="-122"/>
                        </a:rPr>
                        <a:t>1</a:t>
                      </a:r>
                      <a:r>
                        <a:rPr lang="zh-CN" altLang="en-US" sz="1800" kern="100">
                          <a:solidFill>
                            <a:srgbClr val="595959"/>
                          </a:solidFill>
                          <a:effectLst/>
                          <a:latin typeface="微软雅黑" panose="020B0503020204020204" pitchFamily="34" charset="-122"/>
                          <a:ea typeface="微软雅黑" panose="020B0503020204020204" pitchFamily="34" charset="-122"/>
                        </a:rPr>
                        <a:t>字节有符号整数，</a:t>
                      </a:r>
                      <a:r>
                        <a:rPr lang="en-US" altLang="zh-CN" sz="1800" kern="100">
                          <a:solidFill>
                            <a:srgbClr val="595959"/>
                          </a:solidFill>
                          <a:effectLst/>
                          <a:latin typeface="微软雅黑" panose="020B0503020204020204" pitchFamily="34" charset="-122"/>
                          <a:ea typeface="微软雅黑" panose="020B0503020204020204" pitchFamily="34" charset="-122"/>
                        </a:rPr>
                        <a:t>[-128,127]</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61662">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SMALLINT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a:solidFill>
                            <a:srgbClr val="595959"/>
                          </a:solidFill>
                          <a:effectLst/>
                          <a:latin typeface="微软雅黑" panose="020B0503020204020204" pitchFamily="34" charset="-122"/>
                          <a:ea typeface="微软雅黑" panose="020B0503020204020204" pitchFamily="34" charset="-122"/>
                        </a:rPr>
                        <a:t>2</a:t>
                      </a:r>
                      <a:r>
                        <a:rPr lang="zh-CN" altLang="en-US" sz="1800" kern="100">
                          <a:solidFill>
                            <a:srgbClr val="595959"/>
                          </a:solidFill>
                          <a:effectLst/>
                          <a:latin typeface="微软雅黑" panose="020B0503020204020204" pitchFamily="34" charset="-122"/>
                          <a:ea typeface="微软雅黑" panose="020B0503020204020204" pitchFamily="34" charset="-122"/>
                        </a:rPr>
                        <a:t>字节有符号整数，</a:t>
                      </a:r>
                      <a:r>
                        <a:rPr lang="en-US" altLang="zh-CN" sz="1800" kern="100">
                          <a:solidFill>
                            <a:srgbClr val="595959"/>
                          </a:solidFill>
                          <a:effectLst/>
                          <a:latin typeface="微软雅黑" panose="020B0503020204020204" pitchFamily="34" charset="-122"/>
                          <a:ea typeface="微软雅黑" panose="020B0503020204020204" pitchFamily="34" charset="-122"/>
                        </a:rPr>
                        <a:t>[-32768,32767]</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61662">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INT/INTEGER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a:solidFill>
                            <a:srgbClr val="595959"/>
                          </a:solidFill>
                          <a:effectLst/>
                          <a:latin typeface="微软雅黑" panose="020B0503020204020204" pitchFamily="34" charset="-122"/>
                          <a:ea typeface="微软雅黑" panose="020B0503020204020204" pitchFamily="34" charset="-122"/>
                        </a:rPr>
                        <a:t>4</a:t>
                      </a:r>
                      <a:r>
                        <a:rPr lang="zh-CN" altLang="en-US" sz="1800" kern="100">
                          <a:solidFill>
                            <a:srgbClr val="595959"/>
                          </a:solidFill>
                          <a:effectLst/>
                          <a:latin typeface="微软雅黑" panose="020B0503020204020204" pitchFamily="34" charset="-122"/>
                          <a:ea typeface="微软雅黑" panose="020B0503020204020204" pitchFamily="34" charset="-122"/>
                        </a:rPr>
                        <a:t>字节有符号整数，</a:t>
                      </a:r>
                      <a:r>
                        <a:rPr lang="en-US" altLang="zh-CN" sz="1800" kern="100">
                          <a:solidFill>
                            <a:srgbClr val="595959"/>
                          </a:solidFill>
                          <a:effectLst/>
                          <a:latin typeface="微软雅黑" panose="020B0503020204020204" pitchFamily="34" charset="-122"/>
                          <a:ea typeface="微软雅黑" panose="020B0503020204020204" pitchFamily="34" charset="-122"/>
                        </a:rPr>
                        <a:t>[-2</a:t>
                      </a:r>
                      <a:r>
                        <a:rPr lang="en-US" altLang="zh-CN" sz="1800" kern="100" baseline="30000">
                          <a:solidFill>
                            <a:srgbClr val="595959"/>
                          </a:solidFill>
                          <a:effectLst/>
                          <a:latin typeface="微软雅黑" panose="020B0503020204020204" pitchFamily="34" charset="-122"/>
                          <a:ea typeface="微软雅黑" panose="020B0503020204020204" pitchFamily="34" charset="-122"/>
                        </a:rPr>
                        <a:t>31</a:t>
                      </a:r>
                      <a:r>
                        <a:rPr lang="en-US" altLang="zh-CN" sz="1800" kern="100">
                          <a:solidFill>
                            <a:srgbClr val="595959"/>
                          </a:solidFill>
                          <a:effectLst/>
                          <a:latin typeface="微软雅黑" panose="020B0503020204020204" pitchFamily="34" charset="-122"/>
                          <a:ea typeface="微软雅黑" panose="020B0503020204020204" pitchFamily="34" charset="-122"/>
                        </a:rPr>
                        <a:t>,2</a:t>
                      </a:r>
                      <a:r>
                        <a:rPr lang="en-US" altLang="zh-CN" sz="1800" kern="100" baseline="30000">
                          <a:solidFill>
                            <a:srgbClr val="595959"/>
                          </a:solidFill>
                          <a:effectLst/>
                          <a:latin typeface="微软雅黑" panose="020B0503020204020204" pitchFamily="34" charset="-122"/>
                          <a:ea typeface="微软雅黑" panose="020B0503020204020204" pitchFamily="34" charset="-122"/>
                        </a:rPr>
                        <a:t>31</a:t>
                      </a:r>
                      <a:r>
                        <a:rPr lang="en-US" altLang="zh-CN" sz="1800" kern="100">
                          <a:solidFill>
                            <a:srgbClr val="595959"/>
                          </a:solidFill>
                          <a:effectLst/>
                          <a:latin typeface="微软雅黑" panose="020B0503020204020204" pitchFamily="34" charset="-122"/>
                          <a:ea typeface="微软雅黑" panose="020B0503020204020204" pitchFamily="34" charset="-122"/>
                        </a:rPr>
                        <a:t>-1]</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61662">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BIGINT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dirty="0">
                          <a:solidFill>
                            <a:srgbClr val="595959"/>
                          </a:solidFill>
                          <a:effectLst/>
                          <a:latin typeface="微软雅黑" panose="020B0503020204020204" pitchFamily="34" charset="-122"/>
                          <a:ea typeface="微软雅黑" panose="020B0503020204020204" pitchFamily="34" charset="-122"/>
                        </a:rPr>
                        <a:t>8</a:t>
                      </a:r>
                      <a:r>
                        <a:rPr lang="zh-CN" altLang="en-US" sz="1800" kern="100" dirty="0">
                          <a:solidFill>
                            <a:srgbClr val="595959"/>
                          </a:solidFill>
                          <a:effectLst/>
                          <a:latin typeface="微软雅黑" panose="020B0503020204020204" pitchFamily="34" charset="-122"/>
                          <a:ea typeface="微软雅黑" panose="020B0503020204020204" pitchFamily="34" charset="-122"/>
                        </a:rPr>
                        <a:t>字节有符号整数，</a:t>
                      </a:r>
                      <a:r>
                        <a:rPr lang="en-US" altLang="zh-CN" sz="1800" kern="100" dirty="0">
                          <a:solidFill>
                            <a:srgbClr val="595959"/>
                          </a:solidFill>
                          <a:effectLst/>
                          <a:latin typeface="微软雅黑" panose="020B0503020204020204" pitchFamily="34" charset="-122"/>
                          <a:ea typeface="微软雅黑" panose="020B0503020204020204" pitchFamily="34" charset="-122"/>
                        </a:rPr>
                        <a:t>[-2</a:t>
                      </a:r>
                      <a:r>
                        <a:rPr lang="en-US" altLang="zh-CN" sz="1800" kern="100" baseline="30000" dirty="0">
                          <a:solidFill>
                            <a:srgbClr val="595959"/>
                          </a:solidFill>
                          <a:effectLst/>
                          <a:latin typeface="微软雅黑" panose="020B0503020204020204" pitchFamily="34" charset="-122"/>
                          <a:ea typeface="微软雅黑" panose="020B0503020204020204" pitchFamily="34" charset="-122"/>
                        </a:rPr>
                        <a:t>63</a:t>
                      </a:r>
                      <a:r>
                        <a:rPr lang="en-US" altLang="zh-CN" sz="1800" kern="100" dirty="0">
                          <a:solidFill>
                            <a:srgbClr val="595959"/>
                          </a:solidFill>
                          <a:effectLst/>
                          <a:latin typeface="微软雅黑" panose="020B0503020204020204" pitchFamily="34" charset="-122"/>
                          <a:ea typeface="微软雅黑" panose="020B0503020204020204" pitchFamily="34" charset="-122"/>
                        </a:rPr>
                        <a:t>,2</a:t>
                      </a:r>
                      <a:r>
                        <a:rPr lang="en-US" altLang="zh-CN" sz="1800" kern="100" baseline="30000" dirty="0">
                          <a:solidFill>
                            <a:srgbClr val="595959"/>
                          </a:solidFill>
                          <a:effectLst/>
                          <a:latin typeface="微软雅黑" panose="020B0503020204020204" pitchFamily="34" charset="-122"/>
                          <a:ea typeface="微软雅黑" panose="020B0503020204020204" pitchFamily="34" charset="-122"/>
                        </a:rPr>
                        <a:t>63</a:t>
                      </a:r>
                      <a:r>
                        <a:rPr lang="en-US" altLang="zh-CN" sz="1800" kern="100" dirty="0">
                          <a:solidFill>
                            <a:srgbClr val="595959"/>
                          </a:solidFill>
                          <a:effectLst/>
                          <a:latin typeface="微软雅黑" panose="020B0503020204020204" pitchFamily="34" charset="-122"/>
                          <a:ea typeface="微软雅黑" panose="020B0503020204020204" pitchFamily="34" charset="-122"/>
                        </a:rPr>
                        <a:t>-1]</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原始数据类型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24"/>
          <p:cNvSpPr/>
          <p:nvPr/>
        </p:nvSpPr>
        <p:spPr>
          <a:xfrm>
            <a:off x="982638" y="1917706"/>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）数据类型</a:t>
            </a:r>
            <a:endParaRPr lang="zh-CN" altLang="en-US" sz="2000" dirty="0">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nvGraphicFramePr>
        <p:xfrm>
          <a:off x="1558702" y="2853729"/>
          <a:ext cx="9073008" cy="3796915"/>
        </p:xfrm>
        <a:graphic>
          <a:graphicData uri="http://schemas.openxmlformats.org/drawingml/2006/table">
            <a:tbl>
              <a:tblPr>
                <a:tableStyleId>{5C22544A-7EE6-4342-B048-85BDC9FD1C3A}</a:tableStyleId>
              </a:tblPr>
              <a:tblGrid>
                <a:gridCol w="2009078"/>
                <a:gridCol w="7063930"/>
              </a:tblGrid>
              <a:tr h="484546">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数据类型</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84546">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FLOAT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dirty="0">
                          <a:solidFill>
                            <a:srgbClr val="595959"/>
                          </a:solidFill>
                          <a:effectLst/>
                          <a:latin typeface="微软雅黑" panose="020B0503020204020204" pitchFamily="34" charset="-122"/>
                          <a:ea typeface="微软雅黑" panose="020B0503020204020204" pitchFamily="34" charset="-122"/>
                        </a:rPr>
                        <a:t>4</a:t>
                      </a:r>
                      <a:r>
                        <a:rPr lang="zh-CN" altLang="en-US" sz="1800" kern="100" dirty="0">
                          <a:solidFill>
                            <a:srgbClr val="595959"/>
                          </a:solidFill>
                          <a:effectLst/>
                          <a:latin typeface="微软雅黑" panose="020B0503020204020204" pitchFamily="34" charset="-122"/>
                          <a:ea typeface="微软雅黑" panose="020B0503020204020204" pitchFamily="34" charset="-122"/>
                        </a:rPr>
                        <a:t>字节单精度浮点数</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84546">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DOUBLE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a:solidFill>
                            <a:srgbClr val="595959"/>
                          </a:solidFill>
                          <a:effectLst/>
                          <a:latin typeface="微软雅黑" panose="020B0503020204020204" pitchFamily="34" charset="-122"/>
                          <a:ea typeface="微软雅黑" panose="020B0503020204020204" pitchFamily="34" charset="-122"/>
                        </a:rPr>
                        <a:t>8</a:t>
                      </a:r>
                      <a:r>
                        <a:rPr lang="zh-CN" altLang="en-US" sz="1800" kern="100">
                          <a:solidFill>
                            <a:srgbClr val="595959"/>
                          </a:solidFill>
                          <a:effectLst/>
                          <a:latin typeface="微软雅黑" panose="020B0503020204020204" pitchFamily="34" charset="-122"/>
                          <a:ea typeface="微软雅黑" panose="020B0503020204020204" pitchFamily="34" charset="-122"/>
                        </a:rPr>
                        <a:t>字节双精度浮点数</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858731">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DECIMAL</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精确十进制数字，语法格式为</a:t>
                      </a:r>
                      <a:r>
                        <a:rPr lang="en-US" altLang="zh-CN" sz="1800" kern="100" dirty="0">
                          <a:solidFill>
                            <a:srgbClr val="595959"/>
                          </a:solidFill>
                          <a:effectLst/>
                          <a:latin typeface="微软雅黑" panose="020B0503020204020204" pitchFamily="34" charset="-122"/>
                          <a:ea typeface="微软雅黑" panose="020B0503020204020204" pitchFamily="34" charset="-122"/>
                        </a:rPr>
                        <a:t>DECIMAL(p[,s])</a:t>
                      </a:r>
                      <a:r>
                        <a:rPr lang="zh-CN" altLang="en-US" sz="1800" kern="100" dirty="0">
                          <a:solidFill>
                            <a:srgbClr val="595959"/>
                          </a:solidFill>
                          <a:effectLst/>
                          <a:latin typeface="微软雅黑" panose="020B0503020204020204" pitchFamily="34" charset="-122"/>
                          <a:ea typeface="微软雅黑" panose="020B0503020204020204" pitchFamily="34" charset="-122"/>
                        </a:rPr>
                        <a:t>，其中</a:t>
                      </a:r>
                      <a:r>
                        <a:rPr lang="en-US" altLang="zh-CN" sz="1800" kern="100" dirty="0">
                          <a:solidFill>
                            <a:srgbClr val="595959"/>
                          </a:solidFill>
                          <a:effectLst/>
                          <a:latin typeface="微软雅黑" panose="020B0503020204020204" pitchFamily="34" charset="-122"/>
                          <a:ea typeface="微软雅黑" panose="020B0503020204020204" pitchFamily="34" charset="-122"/>
                        </a:rPr>
                        <a:t>p</a:t>
                      </a:r>
                      <a:r>
                        <a:rPr lang="zh-CN" altLang="en-US" sz="1800" kern="100" dirty="0">
                          <a:solidFill>
                            <a:srgbClr val="595959"/>
                          </a:solidFill>
                          <a:effectLst/>
                          <a:latin typeface="微软雅黑" panose="020B0503020204020204" pitchFamily="34" charset="-122"/>
                          <a:ea typeface="微软雅黑" panose="020B0503020204020204" pitchFamily="34" charset="-122"/>
                        </a:rPr>
                        <a:t>表示数字的总有效位数，包括整数位和小数位，最大取值为</a:t>
                      </a:r>
                      <a:r>
                        <a:rPr lang="en-US" altLang="zh-CN" sz="1800" kern="100" dirty="0">
                          <a:solidFill>
                            <a:srgbClr val="595959"/>
                          </a:solidFill>
                          <a:effectLst/>
                          <a:latin typeface="微软雅黑" panose="020B0503020204020204" pitchFamily="34" charset="-122"/>
                          <a:ea typeface="微软雅黑" panose="020B0503020204020204" pitchFamily="34" charset="-122"/>
                        </a:rPr>
                        <a:t>38</a:t>
                      </a:r>
                      <a:r>
                        <a:rPr lang="zh-CN" altLang="en-US" sz="1800" kern="100" dirty="0">
                          <a:solidFill>
                            <a:srgbClr val="595959"/>
                          </a:solidFill>
                          <a:effectLst/>
                          <a:latin typeface="微软雅黑" panose="020B0503020204020204" pitchFamily="34" charset="-122"/>
                          <a:ea typeface="微软雅黑" panose="020B0503020204020204" pitchFamily="34" charset="-122"/>
                        </a:rPr>
                        <a:t>；</a:t>
                      </a:r>
                      <a:r>
                        <a:rPr lang="en-US" altLang="zh-CN" sz="1800" kern="100" dirty="0">
                          <a:solidFill>
                            <a:srgbClr val="595959"/>
                          </a:solidFill>
                          <a:effectLst/>
                          <a:latin typeface="微软雅黑" panose="020B0503020204020204" pitchFamily="34" charset="-122"/>
                          <a:ea typeface="微软雅黑" panose="020B0503020204020204" pitchFamily="34" charset="-122"/>
                        </a:rPr>
                        <a:t>s</a:t>
                      </a:r>
                      <a:r>
                        <a:rPr lang="zh-CN" altLang="en-US" sz="1800" kern="100" dirty="0">
                          <a:solidFill>
                            <a:srgbClr val="595959"/>
                          </a:solidFill>
                          <a:effectLst/>
                          <a:latin typeface="微软雅黑" panose="020B0503020204020204" pitchFamily="34" charset="-122"/>
                          <a:ea typeface="微软雅黑" panose="020B0503020204020204" pitchFamily="34" charset="-122"/>
                        </a:rPr>
                        <a:t>用于指定小数位的位数，要求</a:t>
                      </a:r>
                      <a:r>
                        <a:rPr lang="en-US" altLang="zh-CN" sz="1800" kern="100" dirty="0">
                          <a:solidFill>
                            <a:srgbClr val="595959"/>
                          </a:solidFill>
                          <a:effectLst/>
                          <a:latin typeface="微软雅黑" panose="020B0503020204020204" pitchFamily="34" charset="-122"/>
                          <a:ea typeface="微软雅黑" panose="020B0503020204020204" pitchFamily="34" charset="-122"/>
                        </a:rPr>
                        <a:t>s</a:t>
                      </a:r>
                      <a:r>
                        <a:rPr lang="zh-CN" altLang="en-US" sz="1800" kern="100" dirty="0">
                          <a:solidFill>
                            <a:srgbClr val="595959"/>
                          </a:solidFill>
                          <a:effectLst/>
                          <a:latin typeface="微软雅黑" panose="020B0503020204020204" pitchFamily="34" charset="-122"/>
                          <a:ea typeface="微软雅黑" panose="020B0503020204020204" pitchFamily="34" charset="-122"/>
                        </a:rPr>
                        <a:t>必须小于</a:t>
                      </a:r>
                      <a:r>
                        <a:rPr lang="en-US" altLang="zh-CN" sz="1800" kern="100" dirty="0">
                          <a:solidFill>
                            <a:srgbClr val="595959"/>
                          </a:solidFill>
                          <a:effectLst/>
                          <a:latin typeface="微软雅黑" panose="020B0503020204020204" pitchFamily="34" charset="-122"/>
                          <a:ea typeface="微软雅黑" panose="020B0503020204020204" pitchFamily="34" charset="-122"/>
                        </a:rPr>
                        <a:t>p</a:t>
                      </a:r>
                      <a:r>
                        <a:rPr lang="zh-CN" altLang="en-US" sz="1800" kern="100" dirty="0">
                          <a:solidFill>
                            <a:srgbClr val="595959"/>
                          </a:solidFill>
                          <a:effectLst/>
                          <a:latin typeface="微软雅黑" panose="020B0503020204020204" pitchFamily="34" charset="-122"/>
                          <a:ea typeface="微软雅黑" panose="020B0503020204020204" pitchFamily="34" charset="-122"/>
                        </a:rPr>
                        <a:t>的取值。例如，</a:t>
                      </a:r>
                      <a:r>
                        <a:rPr lang="en-US" altLang="zh-CN" sz="1800" kern="100" dirty="0">
                          <a:solidFill>
                            <a:srgbClr val="595959"/>
                          </a:solidFill>
                          <a:effectLst/>
                          <a:latin typeface="微软雅黑" panose="020B0503020204020204" pitchFamily="34" charset="-122"/>
                          <a:ea typeface="微软雅黑" panose="020B0503020204020204" pitchFamily="34" charset="-122"/>
                        </a:rPr>
                        <a:t>DECIMAL(7,2)</a:t>
                      </a:r>
                      <a:r>
                        <a:rPr lang="zh-CN" altLang="en-US" sz="1800" kern="100" dirty="0">
                          <a:solidFill>
                            <a:srgbClr val="595959"/>
                          </a:solidFill>
                          <a:effectLst/>
                          <a:latin typeface="微软雅黑" panose="020B0503020204020204" pitchFamily="34" charset="-122"/>
                          <a:ea typeface="微软雅黑" panose="020B0503020204020204" pitchFamily="34" charset="-122"/>
                        </a:rPr>
                        <a:t>的最大值为</a:t>
                      </a:r>
                      <a:r>
                        <a:rPr lang="en-US" altLang="zh-CN" sz="1800" kern="100" dirty="0">
                          <a:solidFill>
                            <a:srgbClr val="595959"/>
                          </a:solidFill>
                          <a:effectLst/>
                          <a:latin typeface="微软雅黑" panose="020B0503020204020204" pitchFamily="34" charset="-122"/>
                          <a:ea typeface="微软雅黑" panose="020B0503020204020204" pitchFamily="34" charset="-122"/>
                        </a:rPr>
                        <a:t>99999.99</a:t>
                      </a:r>
                      <a:r>
                        <a:rPr lang="zh-CN" altLang="en-US" sz="1800" kern="100" dirty="0">
                          <a:solidFill>
                            <a:srgbClr val="595959"/>
                          </a:solidFill>
                          <a:effectLst/>
                          <a:latin typeface="微软雅黑" panose="020B0503020204020204" pitchFamily="34" charset="-122"/>
                          <a:ea typeface="微软雅黑" panose="020B0503020204020204" pitchFamily="34" charset="-122"/>
                        </a:rPr>
                        <a:t>，若尝试写入</a:t>
                      </a:r>
                      <a:r>
                        <a:rPr lang="en-US" altLang="zh-CN" sz="1800" kern="100" dirty="0">
                          <a:solidFill>
                            <a:srgbClr val="595959"/>
                          </a:solidFill>
                          <a:effectLst/>
                          <a:latin typeface="微软雅黑" panose="020B0503020204020204" pitchFamily="34" charset="-122"/>
                          <a:ea typeface="微软雅黑" panose="020B0503020204020204" pitchFamily="34" charset="-122"/>
                        </a:rPr>
                        <a:t>100000</a:t>
                      </a:r>
                      <a:r>
                        <a:rPr lang="zh-CN" altLang="en-US" sz="1800" kern="100" dirty="0">
                          <a:solidFill>
                            <a:srgbClr val="595959"/>
                          </a:solidFill>
                          <a:effectLst/>
                          <a:latin typeface="微软雅黑" panose="020B0503020204020204" pitchFamily="34" charset="-122"/>
                          <a:ea typeface="微软雅黑" panose="020B0503020204020204" pitchFamily="34" charset="-122"/>
                        </a:rPr>
                        <a:t>会导致溢出错误</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84546">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NUMERIC</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自</a:t>
                      </a:r>
                      <a:r>
                        <a:rPr lang="en-US" sz="1800" kern="100" dirty="0">
                          <a:solidFill>
                            <a:srgbClr val="595959"/>
                          </a:solidFill>
                          <a:effectLst/>
                          <a:latin typeface="微软雅黑" panose="020B0503020204020204" pitchFamily="34" charset="-122"/>
                          <a:ea typeface="微软雅黑" panose="020B0503020204020204" pitchFamily="34" charset="-122"/>
                        </a:rPr>
                        <a:t>Hive 3.0</a:t>
                      </a:r>
                      <a:r>
                        <a:rPr lang="zh-CN" altLang="en-US" sz="1800" kern="100" dirty="0">
                          <a:solidFill>
                            <a:srgbClr val="595959"/>
                          </a:solidFill>
                          <a:effectLst/>
                          <a:latin typeface="微软雅黑" panose="020B0503020204020204" pitchFamily="34" charset="-122"/>
                          <a:ea typeface="微软雅黑" panose="020B0503020204020204" pitchFamily="34" charset="-122"/>
                        </a:rPr>
                        <a:t>开始</a:t>
                      </a:r>
                      <a:r>
                        <a:rPr lang="en-US" sz="1800" kern="100" dirty="0">
                          <a:solidFill>
                            <a:srgbClr val="595959"/>
                          </a:solidFill>
                          <a:effectLst/>
                          <a:latin typeface="微软雅黑" panose="020B0503020204020204" pitchFamily="34" charset="-122"/>
                          <a:ea typeface="微软雅黑" panose="020B0503020204020204" pitchFamily="34" charset="-122"/>
                        </a:rPr>
                        <a:t>NUMERIC</a:t>
                      </a:r>
                      <a:r>
                        <a:rPr lang="zh-CN" altLang="en-US" sz="1800" kern="100" dirty="0">
                          <a:solidFill>
                            <a:srgbClr val="595959"/>
                          </a:solidFill>
                          <a:effectLst/>
                          <a:latin typeface="微软雅黑" panose="020B0503020204020204" pitchFamily="34" charset="-122"/>
                          <a:ea typeface="微软雅黑" panose="020B0503020204020204" pitchFamily="34" charset="-122"/>
                        </a:rPr>
                        <a:t>只是</a:t>
                      </a:r>
                      <a:r>
                        <a:rPr lang="en-US" sz="1800" kern="100" dirty="0">
                          <a:solidFill>
                            <a:srgbClr val="595959"/>
                          </a:solidFill>
                          <a:effectLst/>
                          <a:latin typeface="微软雅黑" panose="020B0503020204020204" pitchFamily="34" charset="-122"/>
                          <a:ea typeface="微软雅黑" panose="020B0503020204020204" pitchFamily="34" charset="-122"/>
                        </a:rPr>
                        <a:t>DECIMAL</a:t>
                      </a:r>
                      <a:r>
                        <a:rPr lang="zh-CN" altLang="en-US" sz="1800" kern="100" dirty="0">
                          <a:solidFill>
                            <a:srgbClr val="595959"/>
                          </a:solidFill>
                          <a:effectLst/>
                          <a:latin typeface="微软雅黑" panose="020B0503020204020204" pitchFamily="34" charset="-122"/>
                          <a:ea typeface="微软雅黑" panose="020B0503020204020204" pitchFamily="34" charset="-122"/>
                        </a:rPr>
                        <a:t>的别名</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原始数据类型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5" name="TextBox 35"/>
          <p:cNvSpPr txBox="1">
            <a:spLocks noChangeArrowheads="1"/>
          </p:cNvSpPr>
          <p:nvPr/>
        </p:nvSpPr>
        <p:spPr bwMode="auto">
          <a:xfrm>
            <a:off x="910630" y="2853730"/>
            <a:ext cx="10556700" cy="5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2000" dirty="0">
                <a:solidFill>
                  <a:srgbClr val="1369B2"/>
                </a:solidFill>
                <a:latin typeface="微软雅黑" panose="020B0503020204020204" pitchFamily="34" charset="-122"/>
                <a:ea typeface="微软雅黑" panose="020B0503020204020204" pitchFamily="34" charset="-122"/>
              </a:rPr>
              <a:t>字符串类型</a:t>
            </a:r>
            <a:r>
              <a:rPr lang="zh-CN" altLang="en-US" sz="2000" dirty="0">
                <a:solidFill>
                  <a:srgbClr val="595959"/>
                </a:solidFill>
                <a:latin typeface="微软雅黑" panose="020B0503020204020204" pitchFamily="34" charset="-122"/>
                <a:ea typeface="微软雅黑" panose="020B0503020204020204" pitchFamily="34" charset="-122"/>
              </a:rPr>
              <a:t>用于表示文本信息，关于字符串类型支持数据类型的介绍如表。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24"/>
          <p:cNvSpPr/>
          <p:nvPr/>
        </p:nvSpPr>
        <p:spPr>
          <a:xfrm>
            <a:off x="982638" y="1917706"/>
            <a:ext cx="2232248"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）字符串类型</a:t>
            </a:r>
            <a:endParaRPr lang="zh-CN" altLang="en-US" sz="2000" dirty="0">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nvGraphicFramePr>
        <p:xfrm>
          <a:off x="1414686" y="3861842"/>
          <a:ext cx="9073008" cy="2640840"/>
        </p:xfrm>
        <a:graphic>
          <a:graphicData uri="http://schemas.openxmlformats.org/drawingml/2006/table">
            <a:tbl>
              <a:tblPr>
                <a:tableStyleId>{5C22544A-7EE6-4342-B048-85BDC9FD1C3A}</a:tableStyleId>
              </a:tblPr>
              <a:tblGrid>
                <a:gridCol w="2009078"/>
                <a:gridCol w="7063930"/>
              </a:tblGrid>
              <a:tr h="421330">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数据类型</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21330">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STRING</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可变长字符串，长度无上限</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184281">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VARCHAR</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可变长字符串，必须声明允许的最大字符数。若实际输入值超过该限制，会截取超出部分的字符。语法格式为</a:t>
                      </a:r>
                      <a:r>
                        <a:rPr lang="en-US" altLang="zh-CN" sz="1800" kern="100" dirty="0">
                          <a:solidFill>
                            <a:srgbClr val="595959"/>
                          </a:solidFill>
                          <a:effectLst/>
                          <a:latin typeface="微软雅黑" panose="020B0503020204020204" pitchFamily="34" charset="-122"/>
                          <a:ea typeface="微软雅黑" panose="020B0503020204020204" pitchFamily="34" charset="-122"/>
                        </a:rPr>
                        <a:t>VARCHAR(n)</a:t>
                      </a:r>
                      <a:r>
                        <a:rPr lang="zh-CN" altLang="en-US" sz="1800" kern="100" dirty="0">
                          <a:solidFill>
                            <a:srgbClr val="595959"/>
                          </a:solidFill>
                          <a:effectLst/>
                          <a:latin typeface="微软雅黑" panose="020B0503020204020204" pitchFamily="34" charset="-122"/>
                          <a:ea typeface="微软雅黑" panose="020B0503020204020204" pitchFamily="34" charset="-122"/>
                        </a:rPr>
                        <a:t>，</a:t>
                      </a:r>
                      <a:r>
                        <a:rPr lang="en-US" altLang="zh-CN" sz="1800" kern="100" dirty="0">
                          <a:solidFill>
                            <a:srgbClr val="595959"/>
                          </a:solidFill>
                          <a:effectLst/>
                          <a:latin typeface="微软雅黑" panose="020B0503020204020204" pitchFamily="34" charset="-122"/>
                          <a:ea typeface="微软雅黑" panose="020B0503020204020204" pitchFamily="34" charset="-122"/>
                        </a:rPr>
                        <a:t>n</a:t>
                      </a:r>
                      <a:r>
                        <a:rPr lang="zh-CN" altLang="en-US" sz="1800" kern="100" dirty="0">
                          <a:solidFill>
                            <a:srgbClr val="595959"/>
                          </a:solidFill>
                          <a:effectLst/>
                          <a:latin typeface="微软雅黑" panose="020B0503020204020204" pitchFamily="34" charset="-122"/>
                          <a:ea typeface="微软雅黑" panose="020B0503020204020204" pitchFamily="34" charset="-122"/>
                        </a:rPr>
                        <a:t>的取值范围是</a:t>
                      </a:r>
                      <a:r>
                        <a:rPr lang="en-US" altLang="zh-CN" sz="1800" kern="100" dirty="0">
                          <a:solidFill>
                            <a:srgbClr val="595959"/>
                          </a:solidFill>
                          <a:effectLst/>
                          <a:latin typeface="微软雅黑" panose="020B0503020204020204" pitchFamily="34" charset="-122"/>
                          <a:ea typeface="微软雅黑" panose="020B0503020204020204" pitchFamily="34" charset="-122"/>
                        </a:rPr>
                        <a:t>[1,65535]</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21330">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CHAR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定长字符串。语法格式为</a:t>
                      </a:r>
                      <a:r>
                        <a:rPr lang="en-US" sz="1800" kern="100" dirty="0">
                          <a:solidFill>
                            <a:srgbClr val="595959"/>
                          </a:solidFill>
                          <a:effectLst/>
                          <a:latin typeface="微软雅黑" panose="020B0503020204020204" pitchFamily="34" charset="-122"/>
                          <a:ea typeface="微软雅黑" panose="020B0503020204020204" pitchFamily="34" charset="-122"/>
                        </a:rPr>
                        <a:t>CHAR(n)，n</a:t>
                      </a:r>
                      <a:r>
                        <a:rPr lang="zh-CN" altLang="en-US" sz="1800" kern="100" dirty="0">
                          <a:solidFill>
                            <a:srgbClr val="595959"/>
                          </a:solidFill>
                          <a:effectLst/>
                          <a:latin typeface="微软雅黑" panose="020B0503020204020204" pitchFamily="34" charset="-122"/>
                          <a:ea typeface="微软雅黑" panose="020B0503020204020204" pitchFamily="34" charset="-122"/>
                        </a:rPr>
                        <a:t>的取值范围是</a:t>
                      </a:r>
                      <a:r>
                        <a:rPr lang="en-US" altLang="zh-CN" sz="1800" kern="100" dirty="0">
                          <a:solidFill>
                            <a:srgbClr val="595959"/>
                          </a:solidFill>
                          <a:effectLst/>
                          <a:latin typeface="微软雅黑" panose="020B0503020204020204" pitchFamily="34" charset="-122"/>
                          <a:ea typeface="微软雅黑" panose="020B0503020204020204" pitchFamily="34" charset="-122"/>
                        </a:rPr>
                        <a:t>[1,255]</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原始数据类型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5" name="TextBox 35"/>
          <p:cNvSpPr txBox="1">
            <a:spLocks noChangeArrowheads="1"/>
          </p:cNvSpPr>
          <p:nvPr/>
        </p:nvSpPr>
        <p:spPr bwMode="auto">
          <a:xfrm>
            <a:off x="910630" y="2565698"/>
            <a:ext cx="10556700" cy="48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1800" dirty="0">
                <a:solidFill>
                  <a:srgbClr val="1369B2"/>
                </a:solidFill>
                <a:latin typeface="微软雅黑" panose="020B0503020204020204" pitchFamily="34" charset="-122"/>
                <a:ea typeface="微软雅黑" panose="020B0503020204020204" pitchFamily="34" charset="-122"/>
              </a:rPr>
              <a:t>日期</a:t>
            </a:r>
            <a:r>
              <a:rPr lang="en-US" altLang="zh-CN" sz="1800" dirty="0">
                <a:solidFill>
                  <a:srgbClr val="1369B2"/>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时间类型</a:t>
            </a:r>
            <a:r>
              <a:rPr lang="zh-CN" altLang="en-US" sz="1800" dirty="0">
                <a:solidFill>
                  <a:srgbClr val="595959"/>
                </a:solidFill>
                <a:latin typeface="微软雅黑" panose="020B0503020204020204" pitchFamily="34" charset="-122"/>
                <a:ea typeface="微软雅黑" panose="020B0503020204020204" pitchFamily="34" charset="-122"/>
              </a:rPr>
              <a:t>用于表示日期和时间信息，关于日期</a:t>
            </a:r>
            <a:r>
              <a:rPr lang="en-US" altLang="zh-CN" sz="1800" dirty="0">
                <a:solidFill>
                  <a:srgbClr val="595959"/>
                </a:solidFill>
                <a:latin typeface="微软雅黑" panose="020B0503020204020204" pitchFamily="34" charset="-122"/>
                <a:ea typeface="微软雅黑" panose="020B0503020204020204" pitchFamily="34" charset="-122"/>
              </a:rPr>
              <a:t>/</a:t>
            </a:r>
            <a:r>
              <a:rPr lang="zh-CN" altLang="en-US" sz="1800" dirty="0">
                <a:solidFill>
                  <a:srgbClr val="595959"/>
                </a:solidFill>
                <a:latin typeface="微软雅黑" panose="020B0503020204020204" pitchFamily="34" charset="-122"/>
                <a:ea typeface="微软雅黑" panose="020B0503020204020204" pitchFamily="34" charset="-122"/>
              </a:rPr>
              <a:t>时间类型支持数据类型的介绍如表。</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24"/>
          <p:cNvSpPr/>
          <p:nvPr/>
        </p:nvSpPr>
        <p:spPr>
          <a:xfrm>
            <a:off x="982638" y="1701602"/>
            <a:ext cx="2664296"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）日期</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时间类型</a:t>
            </a:r>
            <a:endParaRPr lang="zh-CN" altLang="en-US" sz="2000" dirty="0">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143690" y="3141762"/>
          <a:ext cx="9560028" cy="3485388"/>
        </p:xfrm>
        <a:graphic>
          <a:graphicData uri="http://schemas.openxmlformats.org/drawingml/2006/table">
            <a:tbl>
              <a:tblPr>
                <a:tableStyleId>{5C22544A-7EE6-4342-B048-85BDC9FD1C3A}</a:tableStyleId>
              </a:tblPr>
              <a:tblGrid>
                <a:gridCol w="1953816"/>
                <a:gridCol w="7606212"/>
              </a:tblGrid>
              <a:tr h="316426">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数据类型</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描述</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24360">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TIMESTAMP</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支持具有纳秒级精度的时间戳，格式为“</a:t>
                      </a:r>
                      <a:r>
                        <a:rPr lang="en-US" altLang="zh-CN" sz="1600" kern="100">
                          <a:solidFill>
                            <a:srgbClr val="595959"/>
                          </a:solidFill>
                          <a:effectLst/>
                          <a:latin typeface="微软雅黑" panose="020B0503020204020204" pitchFamily="34" charset="-122"/>
                          <a:ea typeface="微软雅黑" panose="020B0503020204020204" pitchFamily="34" charset="-122"/>
                        </a:rPr>
                        <a:t>YYYY-MM-DD HH:MM:SS.fffffffff</a:t>
                      </a:r>
                      <a:r>
                        <a:rPr lang="zh-CN" altLang="en-US" sz="1600" kern="100">
                          <a:solidFill>
                            <a:srgbClr val="595959"/>
                          </a:solidFill>
                          <a:effectLst/>
                          <a:latin typeface="微软雅黑" panose="020B0503020204020204" pitchFamily="34" charset="-122"/>
                          <a:ea typeface="微软雅黑" panose="020B0503020204020204" pitchFamily="34" charset="-122"/>
                        </a:rPr>
                        <a:t>”。例如，</a:t>
                      </a:r>
                      <a:r>
                        <a:rPr lang="en-US" altLang="zh-CN" sz="1600" kern="100">
                          <a:solidFill>
                            <a:srgbClr val="595959"/>
                          </a:solidFill>
                          <a:effectLst/>
                          <a:latin typeface="微软雅黑" panose="020B0503020204020204" pitchFamily="34" charset="-122"/>
                          <a:ea typeface="微软雅黑" panose="020B0503020204020204" pitchFamily="34" charset="-122"/>
                        </a:rPr>
                        <a:t>2024-01-01 12:34:56.789</a:t>
                      </a:r>
                      <a:r>
                        <a:rPr lang="zh-CN" altLang="en-US" sz="1600" kern="100">
                          <a:solidFill>
                            <a:srgbClr val="595959"/>
                          </a:solidFill>
                          <a:effectLst/>
                          <a:latin typeface="微软雅黑" panose="020B0503020204020204" pitchFamily="34" charset="-122"/>
                          <a:ea typeface="微软雅黑" panose="020B0503020204020204" pitchFamily="34" charset="-122"/>
                        </a:rPr>
                        <a:t>表示具有毫秒级精度的时间戳</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317881">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DATE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格式为“</a:t>
                      </a:r>
                      <a:r>
                        <a:rPr lang="en-US" sz="1600" kern="100" dirty="0">
                          <a:solidFill>
                            <a:srgbClr val="595959"/>
                          </a:solidFill>
                          <a:effectLst/>
                          <a:latin typeface="微软雅黑" panose="020B0503020204020204" pitchFamily="34" charset="-122"/>
                          <a:ea typeface="微软雅黑" panose="020B0503020204020204" pitchFamily="34" charset="-122"/>
                        </a:rPr>
                        <a:t>YYYY-MM-DD”</a:t>
                      </a:r>
                      <a:r>
                        <a:rPr lang="zh-CN" altLang="en-US" sz="1600" kern="100" dirty="0">
                          <a:solidFill>
                            <a:srgbClr val="595959"/>
                          </a:solidFill>
                          <a:effectLst/>
                          <a:latin typeface="微软雅黑" panose="020B0503020204020204" pitchFamily="34" charset="-122"/>
                          <a:ea typeface="微软雅黑" panose="020B0503020204020204" pitchFamily="34" charset="-122"/>
                        </a:rPr>
                        <a:t>的日期。例如，</a:t>
                      </a:r>
                      <a:r>
                        <a:rPr lang="en-US" altLang="zh-CN" sz="1600" kern="100" dirty="0">
                          <a:solidFill>
                            <a:srgbClr val="595959"/>
                          </a:solidFill>
                          <a:effectLst/>
                          <a:latin typeface="微软雅黑" panose="020B0503020204020204" pitchFamily="34" charset="-122"/>
                          <a:ea typeface="微软雅黑" panose="020B0503020204020204" pitchFamily="34" charset="-122"/>
                        </a:rPr>
                        <a:t>2024-01-01</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356775">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INTERVAL</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表示时间长度，而非具体日期或时间。主要分为两类定义方式，分别为</a:t>
                      </a:r>
                      <a:r>
                        <a:rPr lang="en-US" sz="1600" kern="100" dirty="0">
                          <a:solidFill>
                            <a:srgbClr val="595959"/>
                          </a:solidFill>
                          <a:effectLst/>
                          <a:latin typeface="微软雅黑" panose="020B0503020204020204" pitchFamily="34" charset="-122"/>
                          <a:ea typeface="微软雅黑" panose="020B0503020204020204" pitchFamily="34" charset="-122"/>
                        </a:rPr>
                        <a:t>INTERVAL YEAR TO MONTH</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sz="1600" kern="100" dirty="0">
                          <a:solidFill>
                            <a:srgbClr val="595959"/>
                          </a:solidFill>
                          <a:effectLst/>
                          <a:latin typeface="微软雅黑" panose="020B0503020204020204" pitchFamily="34" charset="-122"/>
                          <a:ea typeface="微软雅黑" panose="020B0503020204020204" pitchFamily="34" charset="-122"/>
                        </a:rPr>
                        <a:t>INTERVAL DAY TO SECOND，</a:t>
                      </a:r>
                      <a:r>
                        <a:rPr lang="zh-CN" altLang="en-US" sz="1600" kern="100" dirty="0">
                          <a:solidFill>
                            <a:srgbClr val="595959"/>
                          </a:solidFill>
                          <a:effectLst/>
                          <a:latin typeface="微软雅黑" panose="020B0503020204020204" pitchFamily="34" charset="-122"/>
                          <a:ea typeface="微软雅黑" panose="020B0503020204020204" pitchFamily="34" charset="-122"/>
                        </a:rPr>
                        <a:t>前者用于表示跨年的时间跨度，精确到月，例如，</a:t>
                      </a:r>
                      <a:r>
                        <a:rPr lang="en-US" sz="1600" kern="100" dirty="0">
                          <a:solidFill>
                            <a:srgbClr val="595959"/>
                          </a:solidFill>
                          <a:effectLst/>
                          <a:latin typeface="微软雅黑" panose="020B0503020204020204" pitchFamily="34" charset="-122"/>
                          <a:ea typeface="微软雅黑" panose="020B0503020204020204" pitchFamily="34" charset="-122"/>
                        </a:rPr>
                        <a:t>INTERVAL '2-3' YEAR TO MONTH</a:t>
                      </a:r>
                      <a:r>
                        <a:rPr lang="zh-CN" altLang="en-US" sz="1600" kern="100" dirty="0">
                          <a:solidFill>
                            <a:srgbClr val="595959"/>
                          </a:solidFill>
                          <a:effectLst/>
                          <a:latin typeface="微软雅黑" panose="020B0503020204020204" pitchFamily="34" charset="-122"/>
                          <a:ea typeface="微软雅黑" panose="020B0503020204020204" pitchFamily="34" charset="-122"/>
                        </a:rPr>
                        <a:t>表示</a:t>
                      </a:r>
                      <a:r>
                        <a:rPr lang="en-US" altLang="zh-CN" sz="1600" kern="100" dirty="0">
                          <a:solidFill>
                            <a:srgbClr val="595959"/>
                          </a:solidFill>
                          <a:effectLst/>
                          <a:latin typeface="微软雅黑" panose="020B0503020204020204" pitchFamily="34" charset="-122"/>
                          <a:ea typeface="微软雅黑" panose="020B0503020204020204" pitchFamily="34" charset="-122"/>
                        </a:rPr>
                        <a:t>2</a:t>
                      </a:r>
                      <a:r>
                        <a:rPr lang="zh-CN" altLang="en-US" sz="1600" kern="100" dirty="0">
                          <a:solidFill>
                            <a:srgbClr val="595959"/>
                          </a:solidFill>
                          <a:effectLst/>
                          <a:latin typeface="微软雅黑" panose="020B0503020204020204" pitchFamily="34" charset="-122"/>
                          <a:ea typeface="微软雅黑" panose="020B0503020204020204" pitchFamily="34" charset="-122"/>
                        </a:rPr>
                        <a:t>年</a:t>
                      </a:r>
                      <a:r>
                        <a:rPr lang="en-US" altLang="zh-CN" sz="1600" kern="100" dirty="0">
                          <a:solidFill>
                            <a:srgbClr val="595959"/>
                          </a:solidFill>
                          <a:effectLst/>
                          <a:latin typeface="微软雅黑" panose="020B0503020204020204" pitchFamily="34" charset="-122"/>
                          <a:ea typeface="微软雅黑" panose="020B0503020204020204" pitchFamily="34" charset="-122"/>
                        </a:rPr>
                        <a:t>3</a:t>
                      </a:r>
                      <a:r>
                        <a:rPr lang="zh-CN" altLang="en-US" sz="1600" kern="100" dirty="0">
                          <a:solidFill>
                            <a:srgbClr val="595959"/>
                          </a:solidFill>
                          <a:effectLst/>
                          <a:latin typeface="微软雅黑" panose="020B0503020204020204" pitchFamily="34" charset="-122"/>
                          <a:ea typeface="微软雅黑" panose="020B0503020204020204" pitchFamily="34" charset="-122"/>
                        </a:rPr>
                        <a:t>个月；后者用于表示不足一个月的时间跨度，支持微秒级精度，例如，</a:t>
                      </a:r>
                      <a:r>
                        <a:rPr lang="en-US" sz="1600" kern="100" dirty="0">
                          <a:solidFill>
                            <a:srgbClr val="595959"/>
                          </a:solidFill>
                          <a:effectLst/>
                          <a:latin typeface="微软雅黑" panose="020B0503020204020204" pitchFamily="34" charset="-122"/>
                          <a:ea typeface="微软雅黑" panose="020B0503020204020204" pitchFamily="34" charset="-122"/>
                        </a:rPr>
                        <a:t>INTERVAL '2 03:04:05.678' DAY TO SECOND</a:t>
                      </a:r>
                      <a:r>
                        <a:rPr lang="zh-CN" altLang="en-US" sz="1600" kern="100" dirty="0">
                          <a:solidFill>
                            <a:srgbClr val="595959"/>
                          </a:solidFill>
                          <a:effectLst/>
                          <a:latin typeface="微软雅黑" panose="020B0503020204020204" pitchFamily="34" charset="-122"/>
                          <a:ea typeface="微软雅黑" panose="020B0503020204020204" pitchFamily="34" charset="-122"/>
                        </a:rPr>
                        <a:t>表示</a:t>
                      </a:r>
                      <a:r>
                        <a:rPr lang="en-US" altLang="zh-CN" sz="1600" kern="100" dirty="0">
                          <a:solidFill>
                            <a:srgbClr val="595959"/>
                          </a:solidFill>
                          <a:effectLst/>
                          <a:latin typeface="微软雅黑" panose="020B0503020204020204" pitchFamily="34" charset="-122"/>
                          <a:ea typeface="微软雅黑" panose="020B0503020204020204" pitchFamily="34" charset="-122"/>
                        </a:rPr>
                        <a:t>2</a:t>
                      </a:r>
                      <a:r>
                        <a:rPr lang="zh-CN" altLang="en-US" sz="1600" kern="100" dirty="0">
                          <a:solidFill>
                            <a:srgbClr val="595959"/>
                          </a:solidFill>
                          <a:effectLst/>
                          <a:latin typeface="微软雅黑" panose="020B0503020204020204" pitchFamily="34" charset="-122"/>
                          <a:ea typeface="微软雅黑" panose="020B0503020204020204" pitchFamily="34" charset="-122"/>
                        </a:rPr>
                        <a:t>天</a:t>
                      </a:r>
                      <a:r>
                        <a:rPr lang="en-US" altLang="zh-CN" sz="1600" kern="100" dirty="0">
                          <a:solidFill>
                            <a:srgbClr val="595959"/>
                          </a:solidFill>
                          <a:effectLst/>
                          <a:latin typeface="微软雅黑" panose="020B0503020204020204" pitchFamily="34" charset="-122"/>
                          <a:ea typeface="微软雅黑" panose="020B0503020204020204" pitchFamily="34" charset="-122"/>
                        </a:rPr>
                        <a:t>3</a:t>
                      </a:r>
                      <a:r>
                        <a:rPr lang="zh-CN" altLang="en-US" sz="1600" kern="100" dirty="0">
                          <a:solidFill>
                            <a:srgbClr val="595959"/>
                          </a:solidFill>
                          <a:effectLst/>
                          <a:latin typeface="微软雅黑" panose="020B0503020204020204" pitchFamily="34" charset="-122"/>
                          <a:ea typeface="微软雅黑" panose="020B0503020204020204" pitchFamily="34" charset="-122"/>
                        </a:rPr>
                        <a:t>小时</a:t>
                      </a:r>
                      <a:r>
                        <a:rPr lang="en-US" altLang="zh-CN" sz="1600" kern="100" dirty="0">
                          <a:solidFill>
                            <a:srgbClr val="595959"/>
                          </a:solidFill>
                          <a:effectLst/>
                          <a:latin typeface="微软雅黑" panose="020B0503020204020204" pitchFamily="34" charset="-122"/>
                          <a:ea typeface="微软雅黑" panose="020B0503020204020204" pitchFamily="34" charset="-122"/>
                        </a:rPr>
                        <a:t>4</a:t>
                      </a:r>
                      <a:r>
                        <a:rPr lang="zh-CN" altLang="en-US" sz="1600" kern="100" dirty="0">
                          <a:solidFill>
                            <a:srgbClr val="595959"/>
                          </a:solidFill>
                          <a:effectLst/>
                          <a:latin typeface="微软雅黑" panose="020B0503020204020204" pitchFamily="34" charset="-122"/>
                          <a:ea typeface="微软雅黑" panose="020B0503020204020204" pitchFamily="34" charset="-122"/>
                        </a:rPr>
                        <a:t>分</a:t>
                      </a:r>
                      <a:r>
                        <a:rPr lang="en-US" altLang="zh-CN" sz="1600" kern="100" dirty="0">
                          <a:solidFill>
                            <a:srgbClr val="595959"/>
                          </a:solidFill>
                          <a:effectLst/>
                          <a:latin typeface="微软雅黑" panose="020B0503020204020204" pitchFamily="34" charset="-122"/>
                          <a:ea typeface="微软雅黑" panose="020B0503020204020204" pitchFamily="34" charset="-122"/>
                        </a:rPr>
                        <a:t>5.678</a:t>
                      </a:r>
                      <a:r>
                        <a:rPr lang="zh-CN" altLang="en-US" sz="1600" kern="100" dirty="0">
                          <a:solidFill>
                            <a:srgbClr val="595959"/>
                          </a:solidFill>
                          <a:effectLst/>
                          <a:latin typeface="微软雅黑" panose="020B0503020204020204" pitchFamily="34" charset="-122"/>
                          <a:ea typeface="微软雅黑" panose="020B0503020204020204" pitchFamily="34" charset="-122"/>
                        </a:rPr>
                        <a:t>秒</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原始数据类型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5" name="TextBox 35"/>
          <p:cNvSpPr txBox="1">
            <a:spLocks noChangeArrowheads="1"/>
          </p:cNvSpPr>
          <p:nvPr/>
        </p:nvSpPr>
        <p:spPr bwMode="auto">
          <a:xfrm>
            <a:off x="910630" y="2853730"/>
            <a:ext cx="10556700" cy="5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中的</a:t>
            </a:r>
            <a:r>
              <a:rPr lang="zh-CN" altLang="en-US" sz="2000" dirty="0">
                <a:solidFill>
                  <a:srgbClr val="1369B2"/>
                </a:solidFill>
                <a:latin typeface="微软雅黑" panose="020B0503020204020204" pitchFamily="34" charset="-122"/>
                <a:ea typeface="微软雅黑" panose="020B0503020204020204" pitchFamily="34" charset="-122"/>
              </a:rPr>
              <a:t>其他类型</a:t>
            </a:r>
            <a:r>
              <a:rPr lang="zh-CN" altLang="en-US" sz="2000" dirty="0">
                <a:solidFill>
                  <a:srgbClr val="595959"/>
                </a:solidFill>
                <a:latin typeface="微软雅黑" panose="020B0503020204020204" pitchFamily="34" charset="-122"/>
                <a:ea typeface="微软雅黑" panose="020B0503020204020204" pitchFamily="34" charset="-122"/>
              </a:rPr>
              <a:t>主要包括</a:t>
            </a:r>
            <a:r>
              <a:rPr lang="zh-CN" altLang="en-US" sz="2000" dirty="0">
                <a:solidFill>
                  <a:srgbClr val="1369B2"/>
                </a:solidFill>
                <a:latin typeface="微软雅黑" panose="020B0503020204020204" pitchFamily="34" charset="-122"/>
                <a:ea typeface="微软雅黑" panose="020B0503020204020204" pitchFamily="34" charset="-122"/>
              </a:rPr>
              <a:t>布尔类型</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二进制类型</a:t>
            </a:r>
            <a:r>
              <a:rPr lang="zh-CN" altLang="en-US" sz="2000" dirty="0">
                <a:solidFill>
                  <a:srgbClr val="595959"/>
                </a:solidFill>
                <a:latin typeface="微软雅黑" panose="020B0503020204020204" pitchFamily="34" charset="-122"/>
                <a:ea typeface="微软雅黑" panose="020B0503020204020204" pitchFamily="34" charset="-122"/>
              </a:rPr>
              <a:t>，具体介绍如表。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24"/>
          <p:cNvSpPr/>
          <p:nvPr/>
        </p:nvSpPr>
        <p:spPr>
          <a:xfrm>
            <a:off x="982638" y="1917706"/>
            <a:ext cx="2232248"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）其他类型</a:t>
            </a:r>
            <a:endParaRPr lang="zh-CN" altLang="en-US" sz="2000" dirty="0">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143690" y="3861842"/>
          <a:ext cx="9632036" cy="2304256"/>
        </p:xfrm>
        <a:graphic>
          <a:graphicData uri="http://schemas.openxmlformats.org/drawingml/2006/table">
            <a:tbl>
              <a:tblPr>
                <a:tableStyleId>{5C22544A-7EE6-4342-B048-85BDC9FD1C3A}</a:tableStyleId>
              </a:tblPr>
              <a:tblGrid>
                <a:gridCol w="1968532"/>
                <a:gridCol w="7663504"/>
              </a:tblGrid>
              <a:tr h="635204">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数据类型</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38124">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BOOLEAN</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逻辑值。仅允许</a:t>
                      </a:r>
                      <a:r>
                        <a:rPr lang="en-US" altLang="zh-CN" sz="1800" kern="100" dirty="0">
                          <a:solidFill>
                            <a:srgbClr val="595959"/>
                          </a:solidFill>
                          <a:effectLst/>
                          <a:latin typeface="微软雅黑" panose="020B0503020204020204" pitchFamily="34" charset="-122"/>
                          <a:ea typeface="微软雅黑" panose="020B0503020204020204" pitchFamily="34" charset="-122"/>
                        </a:rPr>
                        <a:t>TRUE</a:t>
                      </a:r>
                      <a:r>
                        <a:rPr lang="zh-CN" altLang="en-US" sz="1800" kern="100" dirty="0">
                          <a:solidFill>
                            <a:srgbClr val="595959"/>
                          </a:solidFill>
                          <a:effectLst/>
                          <a:latin typeface="微软雅黑" panose="020B0503020204020204" pitchFamily="34" charset="-122"/>
                          <a:ea typeface="微软雅黑" panose="020B0503020204020204" pitchFamily="34" charset="-122"/>
                        </a:rPr>
                        <a:t>、</a:t>
                      </a:r>
                      <a:r>
                        <a:rPr lang="en-US" altLang="zh-CN" sz="1800" kern="100" dirty="0">
                          <a:solidFill>
                            <a:srgbClr val="595959"/>
                          </a:solidFill>
                          <a:effectLst/>
                          <a:latin typeface="微软雅黑" panose="020B0503020204020204" pitchFamily="34" charset="-122"/>
                          <a:ea typeface="微软雅黑" panose="020B0503020204020204" pitchFamily="34" charset="-122"/>
                        </a:rPr>
                        <a:t>FALSE</a:t>
                      </a:r>
                      <a:r>
                        <a:rPr lang="zh-CN" altLang="en-US" sz="1800" kern="100" dirty="0">
                          <a:solidFill>
                            <a:srgbClr val="595959"/>
                          </a:solidFill>
                          <a:effectLst/>
                          <a:latin typeface="微软雅黑" panose="020B0503020204020204" pitchFamily="34" charset="-122"/>
                          <a:ea typeface="微软雅黑" panose="020B0503020204020204" pitchFamily="34" charset="-122"/>
                        </a:rPr>
                        <a:t>和</a:t>
                      </a:r>
                      <a:r>
                        <a:rPr lang="en-US" altLang="zh-CN" sz="1800" kern="100" dirty="0">
                          <a:solidFill>
                            <a:srgbClr val="595959"/>
                          </a:solidFill>
                          <a:effectLst/>
                          <a:latin typeface="微软雅黑" panose="020B0503020204020204" pitchFamily="34" charset="-122"/>
                          <a:ea typeface="微软雅黑" panose="020B0503020204020204" pitchFamily="34" charset="-122"/>
                        </a:rPr>
                        <a:t>NULL</a:t>
                      </a:r>
                      <a:r>
                        <a:rPr lang="zh-CN" altLang="en-US" sz="1800" kern="100" dirty="0">
                          <a:solidFill>
                            <a:srgbClr val="595959"/>
                          </a:solidFill>
                          <a:effectLst/>
                          <a:latin typeface="微软雅黑" panose="020B0503020204020204" pitchFamily="34" charset="-122"/>
                          <a:ea typeface="微软雅黑" panose="020B0503020204020204" pitchFamily="34" charset="-122"/>
                        </a:rPr>
                        <a:t>三种取值，大小写均可</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030928">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BINARY</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二进制数据。可用于存储加密后的数据、序列化对象、图片、音频等非文本信息</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原始数据类型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5" name="TextBox 35"/>
          <p:cNvSpPr txBox="1">
            <a:spLocks noChangeArrowheads="1"/>
          </p:cNvSpPr>
          <p:nvPr/>
        </p:nvSpPr>
        <p:spPr bwMode="auto">
          <a:xfrm>
            <a:off x="910630" y="1658418"/>
            <a:ext cx="10441160" cy="1915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2000" dirty="0">
                <a:solidFill>
                  <a:srgbClr val="1369B2"/>
                </a:solidFill>
                <a:latin typeface="微软雅黑" panose="020B0503020204020204" pitchFamily="34" charset="-122"/>
                <a:ea typeface="微软雅黑" panose="020B0503020204020204" pitchFamily="34" charset="-122"/>
              </a:rPr>
              <a:t>复杂数据类型</a:t>
            </a:r>
            <a:r>
              <a:rPr lang="zh-CN" altLang="en-US" sz="2000" dirty="0">
                <a:solidFill>
                  <a:srgbClr val="595959"/>
                </a:solidFill>
                <a:latin typeface="微软雅黑" panose="020B0503020204020204" pitchFamily="34" charset="-122"/>
                <a:ea typeface="微软雅黑" panose="020B0503020204020204" pitchFamily="34" charset="-122"/>
              </a:rPr>
              <a:t>是</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为</a:t>
            </a:r>
            <a:r>
              <a:rPr lang="zh-CN" altLang="en-US" sz="2000" dirty="0">
                <a:solidFill>
                  <a:srgbClr val="1369B2"/>
                </a:solidFill>
                <a:latin typeface="微软雅黑" panose="020B0503020204020204" pitchFamily="34" charset="-122"/>
                <a:ea typeface="微软雅黑" panose="020B0503020204020204" pitchFamily="34" charset="-122"/>
              </a:rPr>
              <a:t>适应半结构化</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嵌套数据存储</a:t>
            </a:r>
            <a:r>
              <a:rPr lang="zh-CN" altLang="en-US" sz="2000" dirty="0">
                <a:solidFill>
                  <a:srgbClr val="595959"/>
                </a:solidFill>
                <a:latin typeface="微软雅黑" panose="020B0503020204020204" pitchFamily="34" charset="-122"/>
                <a:ea typeface="微软雅黑" panose="020B0503020204020204" pitchFamily="34" charset="-122"/>
              </a:rPr>
              <a:t>而引入的重要扩展，主要包括</a:t>
            </a:r>
            <a:r>
              <a:rPr lang="en-US" altLang="zh-CN" sz="2000" dirty="0">
                <a:solidFill>
                  <a:srgbClr val="1369B2"/>
                </a:solidFill>
                <a:latin typeface="微软雅黑" panose="020B0503020204020204" pitchFamily="34" charset="-122"/>
                <a:ea typeface="微软雅黑" panose="020B0503020204020204" pitchFamily="34" charset="-122"/>
              </a:rPr>
              <a:t>ARRAY</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MAP</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STRUCT</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UNIONTYPE</a:t>
            </a:r>
            <a:r>
              <a:rPr lang="zh-CN" altLang="en-US" sz="2000" dirty="0">
                <a:solidFill>
                  <a:srgbClr val="595959"/>
                </a:solidFill>
                <a:latin typeface="微软雅黑" panose="020B0503020204020204" pitchFamily="34" charset="-122"/>
                <a:ea typeface="微软雅黑" panose="020B0503020204020204" pitchFamily="34" charset="-122"/>
              </a:rPr>
              <a:t>四种数据类型，其中</a:t>
            </a:r>
            <a:r>
              <a:rPr lang="en-US" altLang="zh-CN" sz="2000" dirty="0">
                <a:solidFill>
                  <a:srgbClr val="595959"/>
                </a:solidFill>
                <a:latin typeface="微软雅黑" panose="020B0503020204020204" pitchFamily="34" charset="-122"/>
                <a:ea typeface="微软雅黑" panose="020B0503020204020204" pitchFamily="34" charset="-122"/>
              </a:rPr>
              <a:t>UNIONTYPE</a:t>
            </a:r>
            <a:r>
              <a:rPr lang="zh-CN" altLang="en-US" sz="2000" dirty="0">
                <a:solidFill>
                  <a:srgbClr val="595959"/>
                </a:solidFill>
                <a:latin typeface="微软雅黑" panose="020B0503020204020204" pitchFamily="34" charset="-122"/>
                <a:ea typeface="微软雅黑" panose="020B0503020204020204" pitchFamily="34" charset="-122"/>
              </a:rPr>
              <a:t>类型的支持尚不完善，目前仅具备基本的存储和传输能力，无法在复杂查询中充分发挥作用，使用场景非常有限，因此本教材不做重点介绍。关于其他三种复杂数据类型的介绍如表。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090496" y="4025398"/>
          <a:ext cx="10117277" cy="2152104"/>
        </p:xfrm>
        <a:graphic>
          <a:graphicData uri="http://schemas.openxmlformats.org/drawingml/2006/table">
            <a:tbl>
              <a:tblPr>
                <a:tableStyleId>{5C22544A-7EE6-4342-B048-85BDC9FD1C3A}</a:tableStyleId>
              </a:tblPr>
              <a:tblGrid>
                <a:gridCol w="1378468"/>
                <a:gridCol w="4135405"/>
                <a:gridCol w="4603404"/>
              </a:tblGrid>
              <a:tr h="463194">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数据类型</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语法格式</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677506">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ARRAY</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ARRAY&lt;element_type&gt;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表示由同类型元素构成的有序集合。</a:t>
                      </a:r>
                      <a:r>
                        <a:rPr lang="en-US" altLang="zh-CN" sz="1800" kern="100" dirty="0" err="1">
                          <a:solidFill>
                            <a:srgbClr val="595959"/>
                          </a:solidFill>
                          <a:effectLst/>
                          <a:latin typeface="微软雅黑" panose="020B0503020204020204" pitchFamily="34" charset="-122"/>
                          <a:ea typeface="微软雅黑" panose="020B0503020204020204" pitchFamily="34" charset="-122"/>
                        </a:rPr>
                        <a:t>element_type</a:t>
                      </a:r>
                      <a:r>
                        <a:rPr lang="zh-CN" altLang="en-US" sz="1800" kern="100" dirty="0">
                          <a:solidFill>
                            <a:srgbClr val="595959"/>
                          </a:solidFill>
                          <a:effectLst/>
                          <a:latin typeface="微软雅黑" panose="020B0503020204020204" pitchFamily="34" charset="-122"/>
                          <a:ea typeface="微软雅黑" panose="020B0503020204020204" pitchFamily="34" charset="-122"/>
                        </a:rPr>
                        <a:t>用于定义元素的数据类型，可以是</a:t>
                      </a:r>
                      <a:r>
                        <a:rPr lang="en-US" altLang="zh-CN" sz="1800" kern="100" dirty="0">
                          <a:solidFill>
                            <a:srgbClr val="595959"/>
                          </a:solidFill>
                          <a:effectLst/>
                          <a:latin typeface="微软雅黑" panose="020B0503020204020204" pitchFamily="34" charset="-122"/>
                          <a:ea typeface="微软雅黑" panose="020B0503020204020204" pitchFamily="34" charset="-122"/>
                        </a:rPr>
                        <a:t>Hive</a:t>
                      </a:r>
                      <a:r>
                        <a:rPr lang="zh-CN" altLang="en-US" sz="1800" kern="100" dirty="0">
                          <a:solidFill>
                            <a:srgbClr val="595959"/>
                          </a:solidFill>
                          <a:effectLst/>
                          <a:latin typeface="微软雅黑" panose="020B0503020204020204" pitchFamily="34" charset="-122"/>
                          <a:ea typeface="微软雅黑" panose="020B0503020204020204" pitchFamily="34" charset="-122"/>
                        </a:rPr>
                        <a:t>支持的任意数据类型。可以通过下标访问集合中的元素，下标从</a:t>
                      </a:r>
                      <a:r>
                        <a:rPr lang="en-US" altLang="zh-CN" sz="1800" kern="100" dirty="0">
                          <a:solidFill>
                            <a:srgbClr val="595959"/>
                          </a:solidFill>
                          <a:effectLst/>
                          <a:latin typeface="微软雅黑" panose="020B0503020204020204" pitchFamily="34" charset="-122"/>
                          <a:ea typeface="微软雅黑" panose="020B0503020204020204" pitchFamily="34" charset="-122"/>
                        </a:rPr>
                        <a:t>0</a:t>
                      </a:r>
                      <a:r>
                        <a:rPr lang="zh-CN" altLang="en-US" sz="1800" kern="100" dirty="0">
                          <a:solidFill>
                            <a:srgbClr val="595959"/>
                          </a:solidFill>
                          <a:effectLst/>
                          <a:latin typeface="微软雅黑" panose="020B0503020204020204" pitchFamily="34" charset="-122"/>
                          <a:ea typeface="微软雅黑" panose="020B0503020204020204" pitchFamily="34" charset="-122"/>
                        </a:rPr>
                        <a:t>开始。</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原始数据类型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011115" y="1989634"/>
          <a:ext cx="10124650" cy="4332952"/>
        </p:xfrm>
        <a:graphic>
          <a:graphicData uri="http://schemas.openxmlformats.org/drawingml/2006/table">
            <a:tbl>
              <a:tblPr>
                <a:tableStyleId>{5C22544A-7EE6-4342-B048-85BDC9FD1C3A}</a:tableStyleId>
              </a:tblPr>
              <a:tblGrid>
                <a:gridCol w="1379473"/>
                <a:gridCol w="3776626"/>
                <a:gridCol w="4968551"/>
              </a:tblGrid>
              <a:tr h="944338">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数据类型</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marL="20320"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语法格式</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描述</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408273">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MAP</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marL="20320"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MAP&lt;</a:t>
                      </a:r>
                      <a:r>
                        <a:rPr lang="en-US" sz="1600" kern="100" dirty="0" err="1">
                          <a:solidFill>
                            <a:srgbClr val="595959"/>
                          </a:solidFill>
                          <a:effectLst/>
                          <a:latin typeface="微软雅黑" panose="020B0503020204020204" pitchFamily="34" charset="-122"/>
                          <a:ea typeface="微软雅黑" panose="020B0503020204020204" pitchFamily="34" charset="-122"/>
                        </a:rPr>
                        <a:t>key_type,value_type</a:t>
                      </a:r>
                      <a:r>
                        <a:rPr lang="en-US" sz="1600" kern="100" dirty="0">
                          <a:solidFill>
                            <a:srgbClr val="595959"/>
                          </a:solidFill>
                          <a:effectLst/>
                          <a:latin typeface="微软雅黑" panose="020B0503020204020204" pitchFamily="34" charset="-122"/>
                          <a:ea typeface="微软雅黑" panose="020B0503020204020204" pitchFamily="34" charset="-122"/>
                        </a:rPr>
                        <a:t>&gt;</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表示由键值对构成的无序集合，键必须唯一。</a:t>
                      </a:r>
                      <a:r>
                        <a:rPr lang="en-US" altLang="zh-CN" sz="1600" kern="100" dirty="0" err="1">
                          <a:solidFill>
                            <a:srgbClr val="595959"/>
                          </a:solidFill>
                          <a:effectLst/>
                          <a:latin typeface="微软雅黑" panose="020B0503020204020204" pitchFamily="34" charset="-122"/>
                          <a:ea typeface="微软雅黑" panose="020B0503020204020204" pitchFamily="34" charset="-122"/>
                        </a:rPr>
                        <a:t>key_type</a:t>
                      </a:r>
                      <a:r>
                        <a:rPr lang="zh-CN" altLang="en-US" sz="1600" kern="100" dirty="0">
                          <a:solidFill>
                            <a:srgbClr val="595959"/>
                          </a:solidFill>
                          <a:effectLst/>
                          <a:latin typeface="微软雅黑" panose="020B0503020204020204" pitchFamily="34" charset="-122"/>
                          <a:ea typeface="微软雅黑" panose="020B0503020204020204" pitchFamily="34" charset="-122"/>
                        </a:rPr>
                        <a:t>用于定义键的数据类型，必须是</a:t>
                      </a:r>
                      <a:r>
                        <a:rPr lang="en-US" altLang="zh-CN" sz="1600" kern="100" dirty="0">
                          <a:solidFill>
                            <a:srgbClr val="595959"/>
                          </a:solidFill>
                          <a:effectLst/>
                          <a:latin typeface="微软雅黑" panose="020B0503020204020204" pitchFamily="34" charset="-122"/>
                          <a:ea typeface="微软雅黑" panose="020B0503020204020204" pitchFamily="34" charset="-122"/>
                        </a:rPr>
                        <a:t>Hive</a:t>
                      </a:r>
                      <a:r>
                        <a:rPr lang="zh-CN" altLang="en-US" sz="1600" kern="100" dirty="0">
                          <a:solidFill>
                            <a:srgbClr val="595959"/>
                          </a:solidFill>
                          <a:effectLst/>
                          <a:latin typeface="微软雅黑" panose="020B0503020204020204" pitchFamily="34" charset="-122"/>
                          <a:ea typeface="微软雅黑" panose="020B0503020204020204" pitchFamily="34" charset="-122"/>
                        </a:rPr>
                        <a:t>支持的任意原生数据类型。</a:t>
                      </a:r>
                      <a:r>
                        <a:rPr lang="en-US" altLang="zh-CN" sz="1600" kern="100" dirty="0" err="1">
                          <a:solidFill>
                            <a:srgbClr val="595959"/>
                          </a:solidFill>
                          <a:effectLst/>
                          <a:latin typeface="微软雅黑" panose="020B0503020204020204" pitchFamily="34" charset="-122"/>
                          <a:ea typeface="微软雅黑" panose="020B0503020204020204" pitchFamily="34" charset="-122"/>
                        </a:rPr>
                        <a:t>value_type</a:t>
                      </a:r>
                      <a:r>
                        <a:rPr lang="zh-CN" altLang="en-US" sz="1600" kern="100" dirty="0">
                          <a:solidFill>
                            <a:srgbClr val="595959"/>
                          </a:solidFill>
                          <a:effectLst/>
                          <a:latin typeface="微软雅黑" panose="020B0503020204020204" pitchFamily="34" charset="-122"/>
                          <a:ea typeface="微软雅黑" panose="020B0503020204020204" pitchFamily="34" charset="-122"/>
                        </a:rPr>
                        <a:t>用于定义值的数据类型，可以是</a:t>
                      </a:r>
                      <a:r>
                        <a:rPr lang="en-US" altLang="zh-CN" sz="1600" kern="100" dirty="0">
                          <a:solidFill>
                            <a:srgbClr val="595959"/>
                          </a:solidFill>
                          <a:effectLst/>
                          <a:latin typeface="微软雅黑" panose="020B0503020204020204" pitchFamily="34" charset="-122"/>
                          <a:ea typeface="微软雅黑" panose="020B0503020204020204" pitchFamily="34" charset="-122"/>
                        </a:rPr>
                        <a:t>Hive</a:t>
                      </a:r>
                      <a:r>
                        <a:rPr lang="zh-CN" altLang="en-US" sz="1600" kern="100" dirty="0">
                          <a:solidFill>
                            <a:srgbClr val="595959"/>
                          </a:solidFill>
                          <a:effectLst/>
                          <a:latin typeface="微软雅黑" panose="020B0503020204020204" pitchFamily="34" charset="-122"/>
                          <a:ea typeface="微软雅黑" panose="020B0503020204020204" pitchFamily="34" charset="-122"/>
                        </a:rPr>
                        <a:t>支持的任意数据类型。可以通过键访问对应的值。</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408273">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STRUCT</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STRUCT&lt;</a:t>
                      </a:r>
                      <a:r>
                        <a:rPr lang="en-US" sz="1600" kern="100" dirty="0" err="1">
                          <a:solidFill>
                            <a:srgbClr val="595959"/>
                          </a:solidFill>
                          <a:effectLst/>
                          <a:latin typeface="微软雅黑" panose="020B0503020204020204" pitchFamily="34" charset="-122"/>
                          <a:ea typeface="微软雅黑" panose="020B0503020204020204" pitchFamily="34" charset="-122"/>
                        </a:rPr>
                        <a:t>field:type,field:type</a:t>
                      </a:r>
                      <a:r>
                        <a:rPr lang="en-US" sz="1600" kern="100" dirty="0">
                          <a:solidFill>
                            <a:srgbClr val="595959"/>
                          </a:solidFill>
                          <a:effectLst/>
                          <a:latin typeface="微软雅黑" panose="020B0503020204020204" pitchFamily="34" charset="-122"/>
                          <a:ea typeface="微软雅黑" panose="020B0503020204020204" pitchFamily="34" charset="-122"/>
                        </a:rPr>
                        <a:t>,…&gt;</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表示具有固定字段的集合，每个字段具有独立的数据类型。</a:t>
                      </a:r>
                      <a:r>
                        <a:rPr lang="en-US" altLang="zh-CN" sz="1600" kern="100" dirty="0">
                          <a:solidFill>
                            <a:srgbClr val="595959"/>
                          </a:solidFill>
                          <a:effectLst/>
                          <a:latin typeface="微软雅黑" panose="020B0503020204020204" pitchFamily="34" charset="-122"/>
                          <a:ea typeface="微软雅黑" panose="020B0503020204020204" pitchFamily="34" charset="-122"/>
                        </a:rPr>
                        <a:t>field</a:t>
                      </a:r>
                      <a:r>
                        <a:rPr lang="zh-CN" altLang="en-US" sz="1600" kern="100" dirty="0">
                          <a:solidFill>
                            <a:srgbClr val="595959"/>
                          </a:solidFill>
                          <a:effectLst/>
                          <a:latin typeface="微软雅黑" panose="020B0503020204020204" pitchFamily="34" charset="-122"/>
                          <a:ea typeface="微软雅黑" panose="020B0503020204020204" pitchFamily="34" charset="-122"/>
                        </a:rPr>
                        <a:t>用于定义字段名称。</a:t>
                      </a:r>
                      <a:r>
                        <a:rPr lang="en-US" altLang="zh-CN" sz="1600" kern="100" dirty="0">
                          <a:solidFill>
                            <a:srgbClr val="595959"/>
                          </a:solidFill>
                          <a:effectLst/>
                          <a:latin typeface="微软雅黑" panose="020B0503020204020204" pitchFamily="34" charset="-122"/>
                          <a:ea typeface="微软雅黑" panose="020B0503020204020204" pitchFamily="34" charset="-122"/>
                        </a:rPr>
                        <a:t>type</a:t>
                      </a:r>
                      <a:r>
                        <a:rPr lang="zh-CN" altLang="en-US" sz="1600" kern="100" dirty="0">
                          <a:solidFill>
                            <a:srgbClr val="595959"/>
                          </a:solidFill>
                          <a:effectLst/>
                          <a:latin typeface="微软雅黑" panose="020B0503020204020204" pitchFamily="34" charset="-122"/>
                          <a:ea typeface="微软雅黑" panose="020B0503020204020204" pitchFamily="34" charset="-122"/>
                        </a:rPr>
                        <a:t>用于定义相应字段的数据类型，可以是</a:t>
                      </a:r>
                      <a:r>
                        <a:rPr lang="en-US" altLang="zh-CN" sz="1600" kern="100" dirty="0">
                          <a:solidFill>
                            <a:srgbClr val="595959"/>
                          </a:solidFill>
                          <a:effectLst/>
                          <a:latin typeface="微软雅黑" panose="020B0503020204020204" pitchFamily="34" charset="-122"/>
                          <a:ea typeface="微软雅黑" panose="020B0503020204020204" pitchFamily="34" charset="-122"/>
                        </a:rPr>
                        <a:t>Hive</a:t>
                      </a:r>
                      <a:r>
                        <a:rPr lang="zh-CN" altLang="en-US" sz="1600" kern="100" dirty="0">
                          <a:solidFill>
                            <a:srgbClr val="595959"/>
                          </a:solidFill>
                          <a:effectLst/>
                          <a:latin typeface="微软雅黑" panose="020B0503020204020204" pitchFamily="34" charset="-122"/>
                          <a:ea typeface="微软雅黑" panose="020B0503020204020204" pitchFamily="34" charset="-122"/>
                        </a:rPr>
                        <a:t>支持的任意数据类型。可以通过字段访问对应的值。</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原始数据类型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5" name="TextBox 35"/>
          <p:cNvSpPr txBox="1">
            <a:spLocks noChangeArrowheads="1"/>
          </p:cNvSpPr>
          <p:nvPr/>
        </p:nvSpPr>
        <p:spPr bwMode="auto">
          <a:xfrm>
            <a:off x="910630" y="1557586"/>
            <a:ext cx="4680520" cy="48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indent="0" algn="just">
              <a:lnSpc>
                <a:spcPct val="150000"/>
              </a:lnSpc>
              <a:buNone/>
            </a:pPr>
            <a:r>
              <a:rPr lang="zh-CN" altLang="en-US" sz="1800" dirty="0">
                <a:solidFill>
                  <a:srgbClr val="595959"/>
                </a:solidFill>
                <a:latin typeface="微软雅黑" panose="020B0503020204020204" pitchFamily="34" charset="-122"/>
                <a:ea typeface="微软雅黑" panose="020B0503020204020204" pitchFamily="34" charset="-122"/>
              </a:rPr>
              <a:t>构建复杂的</a:t>
            </a:r>
            <a:r>
              <a:rPr lang="zh-CN" altLang="en-US" sz="1800" dirty="0">
                <a:solidFill>
                  <a:srgbClr val="1369B2"/>
                </a:solidFill>
                <a:latin typeface="微软雅黑" panose="020B0503020204020204" pitchFamily="34" charset="-122"/>
                <a:ea typeface="微软雅黑" panose="020B0503020204020204" pitchFamily="34" charset="-122"/>
              </a:rPr>
              <a:t>数据结构</a:t>
            </a:r>
            <a:r>
              <a:rPr lang="zh-CN" altLang="en-US" sz="1800" dirty="0">
                <a:solidFill>
                  <a:srgbClr val="595959"/>
                </a:solidFill>
                <a:latin typeface="微软雅黑" panose="020B0503020204020204" pitchFamily="34" charset="-122"/>
                <a:ea typeface="微软雅黑" panose="020B0503020204020204" pitchFamily="34" charset="-122"/>
              </a:rPr>
              <a:t>，具体示例代码如下。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圆角 5"/>
          <p:cNvSpPr/>
          <p:nvPr/>
        </p:nvSpPr>
        <p:spPr>
          <a:xfrm>
            <a:off x="1011805" y="2346414"/>
            <a:ext cx="10216594" cy="4323740"/>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7" name="矩形 6"/>
          <p:cNvSpPr/>
          <p:nvPr/>
        </p:nvSpPr>
        <p:spPr>
          <a:xfrm>
            <a:off x="1486694" y="2717543"/>
            <a:ext cx="9073008" cy="38272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1774726" y="2717544"/>
            <a:ext cx="7547131" cy="374217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TABLE orders (</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INT,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customer STRUCT&lt;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id: INT, </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name: STRING, </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address: STRUCT&lt;city: STRING, zip: STRING&gt;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&gt;,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items ARRAY&lt;STRUCT&lt;</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product_id</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INT, name: STRING, price: DOUBLE&gt;&gt;,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metadata MAP&lt;STRING, STRING&gt;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矩形: 圆角 9"/>
          <p:cNvSpPr/>
          <p:nvPr/>
        </p:nvSpPr>
        <p:spPr>
          <a:xfrm>
            <a:off x="1945144" y="2133650"/>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17152" y="2159836"/>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基本格式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1918742" y="3129809"/>
            <a:ext cx="854493"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0" name="直接箭头连接符 19"/>
          <p:cNvCxnSpPr/>
          <p:nvPr/>
        </p:nvCxnSpPr>
        <p:spPr>
          <a:xfrm>
            <a:off x="2773235" y="3120763"/>
            <a:ext cx="612069"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3397920" y="3045578"/>
            <a:ext cx="1571560" cy="3720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2" name="文本框 7"/>
          <p:cNvSpPr txBox="1"/>
          <p:nvPr/>
        </p:nvSpPr>
        <p:spPr>
          <a:xfrm>
            <a:off x="3358902" y="3057769"/>
            <a:ext cx="164959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数据类型为</a:t>
            </a:r>
            <a:r>
              <a:rPr lang="en-US" altLang="zh-CN" sz="1600" dirty="0">
                <a:solidFill>
                  <a:srgbClr val="FF0000"/>
                </a:solidFill>
                <a:latin typeface="微软雅黑" panose="020B0503020204020204" pitchFamily="34" charset="-122"/>
                <a:ea typeface="微软雅黑" panose="020B0503020204020204" pitchFamily="34" charset="-122"/>
              </a:rPr>
              <a:t>INT</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3" name="矩形 22"/>
          <p:cNvSpPr/>
          <p:nvPr/>
        </p:nvSpPr>
        <p:spPr>
          <a:xfrm>
            <a:off x="1918741" y="3554182"/>
            <a:ext cx="1008113" cy="35991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4" name="直接箭头连接符 23"/>
          <p:cNvCxnSpPr/>
          <p:nvPr/>
        </p:nvCxnSpPr>
        <p:spPr>
          <a:xfrm>
            <a:off x="1918741" y="3789834"/>
            <a:ext cx="0" cy="43204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435727" y="4273036"/>
            <a:ext cx="1275100" cy="67980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6" name="文本框 7"/>
          <p:cNvSpPr txBox="1"/>
          <p:nvPr/>
        </p:nvSpPr>
        <p:spPr>
          <a:xfrm>
            <a:off x="1396709" y="4285227"/>
            <a:ext cx="1314121"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数据类型为</a:t>
            </a:r>
            <a:r>
              <a:rPr lang="en-US" altLang="zh-CN" sz="1600" dirty="0">
                <a:solidFill>
                  <a:srgbClr val="FF0000"/>
                </a:solidFill>
                <a:latin typeface="微软雅黑" panose="020B0503020204020204" pitchFamily="34" charset="-122"/>
                <a:ea typeface="微软雅黑" panose="020B0503020204020204" pitchFamily="34" charset="-122"/>
              </a:rPr>
              <a:t>STRUCT</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7" name="矩形 26"/>
          <p:cNvSpPr/>
          <p:nvPr/>
        </p:nvSpPr>
        <p:spPr>
          <a:xfrm>
            <a:off x="1803367" y="5336157"/>
            <a:ext cx="763447" cy="32588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8" name="直接箭头连接符 27"/>
          <p:cNvCxnSpPr/>
          <p:nvPr/>
        </p:nvCxnSpPr>
        <p:spPr>
          <a:xfrm>
            <a:off x="2566814" y="5336157"/>
            <a:ext cx="831106"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3435845" y="4990936"/>
            <a:ext cx="1795266" cy="40261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0" name="文本框 7"/>
          <p:cNvSpPr txBox="1"/>
          <p:nvPr/>
        </p:nvSpPr>
        <p:spPr>
          <a:xfrm>
            <a:off x="3385305" y="5006229"/>
            <a:ext cx="1989822"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数据类型为</a:t>
            </a:r>
            <a:r>
              <a:rPr lang="en-US" altLang="zh-CN" sz="1600" dirty="0">
                <a:solidFill>
                  <a:srgbClr val="FF0000"/>
                </a:solidFill>
                <a:latin typeface="微软雅黑" panose="020B0503020204020204" pitchFamily="34" charset="-122"/>
                <a:ea typeface="微软雅黑" panose="020B0503020204020204" pitchFamily="34" charset="-122"/>
              </a:rPr>
              <a:t>ARRAY</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1" name="矩形 30"/>
          <p:cNvSpPr/>
          <p:nvPr/>
        </p:nvSpPr>
        <p:spPr>
          <a:xfrm>
            <a:off x="1846789" y="5737154"/>
            <a:ext cx="1080065" cy="30820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2" name="直接箭头连接符 31"/>
          <p:cNvCxnSpPr/>
          <p:nvPr/>
        </p:nvCxnSpPr>
        <p:spPr>
          <a:xfrm>
            <a:off x="2939304" y="5950074"/>
            <a:ext cx="0" cy="30822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2631042" y="6242832"/>
            <a:ext cx="1663962" cy="40261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4" name="文本框 7"/>
          <p:cNvSpPr txBox="1"/>
          <p:nvPr/>
        </p:nvSpPr>
        <p:spPr>
          <a:xfrm>
            <a:off x="2580502" y="6258125"/>
            <a:ext cx="1714504"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数据类型为</a:t>
            </a:r>
            <a:r>
              <a:rPr lang="en-US" altLang="zh-CN" sz="1600" dirty="0">
                <a:solidFill>
                  <a:srgbClr val="FF0000"/>
                </a:solidFill>
                <a:latin typeface="微软雅黑" panose="020B0503020204020204" pitchFamily="34" charset="-122"/>
                <a:ea typeface="微软雅黑" panose="020B0503020204020204" pitchFamily="34" charset="-122"/>
              </a:rPr>
              <a:t>MAP</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9" y="1341562"/>
            <a:ext cx="2376264"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219429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数据类型转换</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488824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507597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978172" y="2250806"/>
            <a:ext cx="10301609" cy="234628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支持</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隐式类型转换</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显式类型转换</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两种方式对数据的类型进行转换，其中</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隐式类型转换</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是指在没有显式指定转换的情况下，不同数据类型的数据协同工作时</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自动发生转换</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，例如在对不同类型的数据进行计算时。显式类型转换是指通过</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提供的</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CAST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明确指定目标数据类型来进行转换。如果转换成功，数据将以新类型的格式进行显示；否则，转换失败的数据将显示为</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NULL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2" name="图片 11"/>
          <p:cNvPicPr>
            <a:picLocks noChangeAspect="1"/>
          </p:cNvPicPr>
          <p:nvPr/>
        </p:nvPicPr>
        <p:blipFill>
          <a:blip r:embed="rId3"/>
          <a:stretch>
            <a:fillRect/>
          </a:stretch>
        </p:blipFill>
        <p:spPr>
          <a:xfrm>
            <a:off x="8543478" y="4183613"/>
            <a:ext cx="2448272" cy="242951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9" y="1341562"/>
            <a:ext cx="2376264"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219429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数据类型转换</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488824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507597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978172" y="2250806"/>
            <a:ext cx="10301609"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需要注意的是，</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在进行</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隐式类型转换</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时，只有符合转换规则的数据类型才能成功转换为</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目标类型</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。关于隐式类型转换支持的数据类型转换规则如图。</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1.3.2  Hive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的数据类型</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0" name="图片 9"/>
          <p:cNvPicPr>
            <a:picLocks noChangeAspect="1"/>
          </p:cNvPicPr>
          <p:nvPr/>
        </p:nvPicPr>
        <p:blipFill>
          <a:blip r:embed="rId3"/>
          <a:stretch>
            <a:fillRect/>
          </a:stretch>
        </p:blipFill>
        <p:spPr>
          <a:xfrm>
            <a:off x="2968669" y="3315315"/>
            <a:ext cx="6821407" cy="335483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671595"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buNone/>
            </a:pP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AI</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助学</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圆角矩形 2"/>
          <p:cNvSpPr/>
          <p:nvPr/>
        </p:nvSpPr>
        <p:spPr>
          <a:xfrm>
            <a:off x="1162768" y="1865559"/>
            <a:ext cx="9864878" cy="3488511"/>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3200">
              <a:cs typeface="+mn-ea"/>
              <a:sym typeface="+mn-lt"/>
            </a:endParaRPr>
          </a:p>
        </p:txBody>
      </p:sp>
      <p:sp>
        <p:nvSpPr>
          <p:cNvPr id="4" name="TextBox 38"/>
          <p:cNvSpPr txBox="1"/>
          <p:nvPr/>
        </p:nvSpPr>
        <p:spPr>
          <a:xfrm>
            <a:off x="1540700" y="2399545"/>
            <a:ext cx="9109012" cy="2715615"/>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学完本单元后，读者已经初步了解数据仓库的基本思想，认识</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在数据仓库建设中的作用及其数据组织方式。然而，在面对真实业务需求时，仍可能难以准确判断数据仓库层级的划分方式，难以将业务过程抽象为事实表和维度表，也难以进一步确定</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中数据库、表、分区、分桶以及字段数据类型的设计方案。此时，可</a:t>
            </a:r>
            <a:r>
              <a:rPr lang="zh-CN" altLang="en-US" sz="2000" dirty="0">
                <a:solidFill>
                  <a:srgbClr val="1369B2"/>
                </a:solidFill>
                <a:latin typeface="微软雅黑" panose="020B0503020204020204" pitchFamily="34" charset="-122"/>
                <a:ea typeface="微软雅黑" panose="020B0503020204020204" pitchFamily="34" charset="-122"/>
                <a:sym typeface="+mn-lt"/>
              </a:rPr>
              <a:t>借助</a:t>
            </a:r>
            <a:r>
              <a:rPr lang="en-US" altLang="zh-CN" sz="2000" dirty="0">
                <a:solidFill>
                  <a:srgbClr val="1369B2"/>
                </a:solidFill>
                <a:latin typeface="微软雅黑" panose="020B0503020204020204" pitchFamily="34" charset="-122"/>
                <a:ea typeface="微软雅黑" panose="020B0503020204020204" pitchFamily="34" charset="-122"/>
                <a:sym typeface="+mn-lt"/>
              </a:rPr>
              <a:t>AI</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对</a:t>
            </a:r>
            <a:r>
              <a:rPr lang="zh-CN" altLang="en-US" sz="2000" dirty="0">
                <a:solidFill>
                  <a:srgbClr val="1369B2"/>
                </a:solidFill>
                <a:latin typeface="微软雅黑" panose="020B0503020204020204" pitchFamily="34" charset="-122"/>
                <a:ea typeface="微软雅黑" panose="020B0503020204020204" pitchFamily="34" charset="-122"/>
                <a:sym typeface="+mn-lt"/>
              </a:rPr>
              <a:t>业务需求</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进行</a:t>
            </a:r>
            <a:r>
              <a:rPr lang="zh-CN" altLang="en-US" sz="2000" dirty="0">
                <a:solidFill>
                  <a:srgbClr val="1369B2"/>
                </a:solidFill>
                <a:latin typeface="微软雅黑" panose="020B0503020204020204" pitchFamily="34" charset="-122"/>
                <a:ea typeface="微软雅黑" panose="020B0503020204020204" pitchFamily="34" charset="-122"/>
                <a:sym typeface="+mn-lt"/>
              </a:rPr>
              <a:t>初步拆解</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，将较为</a:t>
            </a:r>
            <a:r>
              <a:rPr lang="zh-CN" altLang="en-US" sz="2000" dirty="0">
                <a:solidFill>
                  <a:srgbClr val="1369B2"/>
                </a:solidFill>
                <a:latin typeface="微软雅黑" panose="020B0503020204020204" pitchFamily="34" charset="-122"/>
                <a:ea typeface="微软雅黑" panose="020B0503020204020204" pitchFamily="34" charset="-122"/>
                <a:sym typeface="+mn-lt"/>
              </a:rPr>
              <a:t>复杂的业务</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描述</a:t>
            </a:r>
            <a:r>
              <a:rPr lang="zh-CN" altLang="en-US" sz="2000" dirty="0">
                <a:solidFill>
                  <a:srgbClr val="1369B2"/>
                </a:solidFill>
                <a:latin typeface="微软雅黑" panose="020B0503020204020204" pitchFamily="34" charset="-122"/>
                <a:ea typeface="微软雅黑" panose="020B0503020204020204" pitchFamily="34" charset="-122"/>
                <a:sym typeface="+mn-lt"/>
              </a:rPr>
              <a:t>转化</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为清晰的</a:t>
            </a:r>
            <a:r>
              <a:rPr lang="zh-CN" altLang="en-US" sz="2000" dirty="0">
                <a:solidFill>
                  <a:srgbClr val="1369B2"/>
                </a:solidFill>
                <a:latin typeface="微软雅黑" panose="020B0503020204020204" pitchFamily="34" charset="-122"/>
                <a:ea typeface="微软雅黑" panose="020B0503020204020204" pitchFamily="34" charset="-122"/>
                <a:sym typeface="+mn-lt"/>
              </a:rPr>
              <a:t>数据仓库设计思路</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和</a:t>
            </a:r>
            <a:r>
              <a:rPr lang="en-US" altLang="zh-CN" sz="2000" dirty="0">
                <a:solidFill>
                  <a:srgbClr val="1369B2"/>
                </a:solidFill>
                <a:latin typeface="微软雅黑" panose="020B0503020204020204" pitchFamily="34" charset="-122"/>
                <a:ea typeface="微软雅黑" panose="020B0503020204020204" pitchFamily="34" charset="-122"/>
                <a:sym typeface="+mn-lt"/>
              </a:rPr>
              <a:t>Hive</a:t>
            </a:r>
            <a:r>
              <a:rPr lang="zh-CN" altLang="en-US" sz="2000" dirty="0">
                <a:solidFill>
                  <a:srgbClr val="1369B2"/>
                </a:solidFill>
                <a:latin typeface="微软雅黑" panose="020B0503020204020204" pitchFamily="34" charset="-122"/>
                <a:ea typeface="微软雅黑" panose="020B0503020204020204" pitchFamily="34" charset="-122"/>
                <a:sym typeface="+mn-lt"/>
              </a:rPr>
              <a:t>数据组织方案</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 name="椭圆 4"/>
          <p:cNvSpPr/>
          <p:nvPr/>
        </p:nvSpPr>
        <p:spPr>
          <a:xfrm>
            <a:off x="5161622" y="150614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dirty="0">
                <a:latin typeface="微软雅黑" panose="020B0503020204020204" pitchFamily="34" charset="-122"/>
                <a:ea typeface="微软雅黑" panose="020B0503020204020204" pitchFamily="34" charset="-122"/>
              </a:rPr>
              <a:t>AI</a:t>
            </a:r>
            <a:endParaRPr lang="zh-CN" altLang="en-US" dirty="0">
              <a:latin typeface="微软雅黑" panose="020B0503020204020204" pitchFamily="34" charset="-122"/>
              <a:ea typeface="微软雅黑" panose="020B0503020204020204" pitchFamily="34" charset="-122"/>
            </a:endParaRPr>
          </a:p>
        </p:txBody>
      </p:sp>
      <p:sp>
        <p:nvSpPr>
          <p:cNvPr id="6" name="椭圆 5"/>
          <p:cNvSpPr/>
          <p:nvPr/>
        </p:nvSpPr>
        <p:spPr>
          <a:xfrm>
            <a:off x="5880442" y="150614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助</a:t>
            </a:r>
            <a:endParaRPr lang="zh-CN" altLang="en-US" sz="2800" dirty="0">
              <a:latin typeface="微软雅黑" panose="020B0503020204020204" pitchFamily="34" charset="-122"/>
              <a:ea typeface="微软雅黑" panose="020B0503020204020204" pitchFamily="34" charset="-122"/>
              <a:sym typeface="+mn-ea"/>
            </a:endParaRPr>
          </a:p>
        </p:txBody>
      </p:sp>
      <p:sp>
        <p:nvSpPr>
          <p:cNvPr id="7" name="椭圆 6"/>
          <p:cNvSpPr/>
          <p:nvPr/>
        </p:nvSpPr>
        <p:spPr>
          <a:xfrm>
            <a:off x="6599262" y="150614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学</a:t>
            </a:r>
            <a:endParaRPr lang="zh-CN" altLang="en-US" sz="28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671595"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buNone/>
            </a:pP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单元总结</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圆角矩形 2"/>
          <p:cNvSpPr/>
          <p:nvPr/>
        </p:nvSpPr>
        <p:spPr>
          <a:xfrm>
            <a:off x="1162768" y="1865559"/>
            <a:ext cx="9864878" cy="3488511"/>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3200">
              <a:cs typeface="+mn-ea"/>
              <a:sym typeface="+mn-lt"/>
            </a:endParaRPr>
          </a:p>
        </p:txBody>
      </p:sp>
      <p:sp>
        <p:nvSpPr>
          <p:cNvPr id="4" name="TextBox 38"/>
          <p:cNvSpPr txBox="1"/>
          <p:nvPr/>
        </p:nvSpPr>
        <p:spPr>
          <a:xfrm>
            <a:off x="1558594" y="2637706"/>
            <a:ext cx="9109012" cy="2253950"/>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本单元主要讲解了数据仓库和</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相关的基础知识。首先，介绍了</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数据仓库的基本概念</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，包括其</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特点</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意义</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分层架构</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和</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数据模型结构</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。然后，详细讲解了</a:t>
            </a:r>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的基本概念和架构</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。最后，重点介绍了</a:t>
            </a:r>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的数据模型和数据类型</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。通过本单元的学习，读者能够对数据仓库和</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有一个初步的认识，为后续深入掌握</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的应用奠定坚实的基础。</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 name="椭圆 4"/>
          <p:cNvSpPr/>
          <p:nvPr/>
        </p:nvSpPr>
        <p:spPr>
          <a:xfrm>
            <a:off x="438412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800" dirty="0">
                <a:latin typeface="微软雅黑" panose="020B0503020204020204" pitchFamily="34" charset="-122"/>
                <a:ea typeface="微软雅黑" panose="020B0503020204020204" pitchFamily="34" charset="-122"/>
              </a:rPr>
              <a:t>单</a:t>
            </a:r>
            <a:endParaRPr lang="zh-CN" altLang="en-US" sz="2800" dirty="0">
              <a:latin typeface="微软雅黑" panose="020B0503020204020204" pitchFamily="34" charset="-122"/>
              <a:ea typeface="微软雅黑" panose="020B0503020204020204" pitchFamily="34" charset="-122"/>
            </a:endParaRPr>
          </a:p>
        </p:txBody>
      </p:sp>
      <p:sp>
        <p:nvSpPr>
          <p:cNvPr id="6" name="椭圆 5"/>
          <p:cNvSpPr/>
          <p:nvPr/>
        </p:nvSpPr>
        <p:spPr>
          <a:xfrm>
            <a:off x="510294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元</a:t>
            </a:r>
            <a:endParaRPr lang="zh-CN" altLang="en-US" sz="2800" dirty="0">
              <a:latin typeface="微软雅黑" panose="020B0503020204020204" pitchFamily="34" charset="-122"/>
              <a:ea typeface="微软雅黑" panose="020B0503020204020204" pitchFamily="34" charset="-122"/>
              <a:sym typeface="+mn-ea"/>
            </a:endParaRPr>
          </a:p>
        </p:txBody>
      </p:sp>
      <p:sp>
        <p:nvSpPr>
          <p:cNvPr id="7" name="椭圆 6"/>
          <p:cNvSpPr/>
          <p:nvPr/>
        </p:nvSpPr>
        <p:spPr>
          <a:xfrm>
            <a:off x="582176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总</a:t>
            </a:r>
            <a:endParaRPr lang="zh-CN" altLang="en-US" sz="2800" dirty="0">
              <a:latin typeface="微软雅黑" panose="020B0503020204020204" pitchFamily="34" charset="-122"/>
              <a:ea typeface="微软雅黑" panose="020B0503020204020204" pitchFamily="34" charset="-122"/>
              <a:sym typeface="+mn-ea"/>
            </a:endParaRPr>
          </a:p>
        </p:txBody>
      </p:sp>
      <p:sp>
        <p:nvSpPr>
          <p:cNvPr id="8" name="椭圆 7"/>
          <p:cNvSpPr/>
          <p:nvPr/>
        </p:nvSpPr>
        <p:spPr>
          <a:xfrm>
            <a:off x="654058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a:latin typeface="微软雅黑" panose="020B0503020204020204" pitchFamily="34" charset="-122"/>
                <a:ea typeface="微软雅黑" panose="020B0503020204020204" pitchFamily="34" charset="-122"/>
                <a:sym typeface="+mn-ea"/>
              </a:rPr>
              <a:t>结</a:t>
            </a:r>
            <a:endParaRPr lang="zh-CN" altLang="en-US" sz="280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tags/tag1.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2.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3.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4.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5.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6.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7.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8.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9.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0.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1.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2.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3.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4.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5.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6.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7.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8.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5.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7.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8.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5.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7.xml><?xml version="1.0" encoding="utf-8"?>
<p:tagLst xmlns:p="http://schemas.openxmlformats.org/presentationml/2006/main">
  <p:tag name="ISPRING_RESOURCE_PATHS_HASH_PRESENTER" val="3f15e6573a385e41c33bb97e7105a62faa5c484"/>
</p:tagLst>
</file>

<file path=ppt/theme/theme1.xml><?xml version="1.0" encoding="utf-8"?>
<a:theme xmlns:a="http://schemas.openxmlformats.org/drawingml/2006/main" name="webwppDef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ud0ofpxa">
      <a:majorFont>
        <a:latin typeface="字魂105号-简雅黑"/>
        <a:ea typeface="字魂105号-简雅黑"/>
        <a:cs typeface=""/>
      </a:majorFont>
      <a:minorFont>
        <a:latin typeface="字魂105号-简雅黑"/>
        <a:ea typeface="字魂105号-简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12391</Words>
  <Application>WPS 演示</Application>
  <PresentationFormat>自定义</PresentationFormat>
  <Paragraphs>760</Paragraphs>
  <Slides>81</Slides>
  <Notes>82</Notes>
  <HiddenSlides>0</HiddenSlides>
  <MMClips>0</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81</vt:i4>
      </vt:variant>
    </vt:vector>
  </HeadingPairs>
  <TitlesOfParts>
    <vt:vector size="107" baseType="lpstr">
      <vt:lpstr>Arial</vt:lpstr>
      <vt:lpstr>宋体</vt:lpstr>
      <vt:lpstr>Wingdings</vt:lpstr>
      <vt:lpstr>微软雅黑</vt:lpstr>
      <vt:lpstr>思源黑体 CN Medium</vt:lpstr>
      <vt:lpstr>黑体</vt:lpstr>
      <vt:lpstr>字魂58号-创中黑</vt:lpstr>
      <vt:lpstr>Source Han Sans K Bold</vt:lpstr>
      <vt:lpstr>Calibri</vt:lpstr>
      <vt:lpstr>U.S. 101</vt:lpstr>
      <vt:lpstr>Segoe Print</vt:lpstr>
      <vt:lpstr>Roboto</vt:lpstr>
      <vt:lpstr>Times New Roman</vt:lpstr>
      <vt:lpstr>Open Sans Light</vt:lpstr>
      <vt:lpstr>Open Sans</vt:lpstr>
      <vt:lpstr>Open Sans</vt:lpstr>
      <vt:lpstr>思源黑体 CN Regular</vt:lpstr>
      <vt:lpstr>字魂105号-简雅黑</vt:lpstr>
      <vt:lpstr>Arial Unicode MS</vt:lpstr>
      <vt:lpstr>Verdana</vt:lpstr>
      <vt:lpstr>Gulim</vt:lpstr>
      <vt:lpstr>Malgun Gothic</vt:lpstr>
      <vt:lpstr>Courier New</vt:lpstr>
      <vt:lpstr>Yu Gothic UI Semibold</vt:lpstr>
      <vt:lpstr>webwppDefTheme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蓝白商务述职报告工作总结ppt模板</dc:title>
  <dc:creator>常董</dc:creator>
  <cp:lastModifiedBy>李磊</cp:lastModifiedBy>
  <cp:revision>1019</cp:revision>
  <dcterms:created xsi:type="dcterms:W3CDTF">2020-11-11T09:29:00Z</dcterms:created>
  <dcterms:modified xsi:type="dcterms:W3CDTF">2026-08-31T14:17:15Z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689D822710C54413ACF3D408DA5195C4_12</vt:lpwstr>
  </property>
</Properties>
</file>